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7" r:id="rId20"/>
    <p:sldId id="278" r:id="rId21"/>
    <p:sldId id="279" r:id="rId22"/>
    <p:sldId id="280" r:id="rId23"/>
    <p:sldId id="287" r:id="rId24"/>
    <p:sldId id="283" r:id="rId25"/>
    <p:sldId id="284" r:id="rId26"/>
    <p:sldId id="285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5257"/>
    <a:srgbClr val="A01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Baguley" userId="b8ff633473f84997" providerId="LiveId" clId="{BCBB008F-65B3-4787-AAE3-C0A4DC56C8E8}"/>
    <pc:docChg chg="delSld">
      <pc:chgData name="Steve Baguley" userId="b8ff633473f84997" providerId="LiveId" clId="{BCBB008F-65B3-4787-AAE3-C0A4DC56C8E8}" dt="2020-07-08T11:54:09.685" v="4" actId="2696"/>
      <pc:docMkLst>
        <pc:docMk/>
      </pc:docMkLst>
      <pc:sldChg chg="del">
        <pc:chgData name="Steve Baguley" userId="b8ff633473f84997" providerId="LiveId" clId="{BCBB008F-65B3-4787-AAE3-C0A4DC56C8E8}" dt="2020-07-08T11:50:13.851" v="0" actId="2696"/>
        <pc:sldMkLst>
          <pc:docMk/>
          <pc:sldMk cId="148316132" sldId="257"/>
        </pc:sldMkLst>
      </pc:sldChg>
      <pc:sldChg chg="del">
        <pc:chgData name="Steve Baguley" userId="b8ff633473f84997" providerId="LiveId" clId="{BCBB008F-65B3-4787-AAE3-C0A4DC56C8E8}" dt="2020-07-08T11:50:28.414" v="2" actId="2696"/>
        <pc:sldMkLst>
          <pc:docMk/>
          <pc:sldMk cId="3742904122" sldId="258"/>
        </pc:sldMkLst>
      </pc:sldChg>
      <pc:sldChg chg="del">
        <pc:chgData name="Steve Baguley" userId="b8ff633473f84997" providerId="LiveId" clId="{BCBB008F-65B3-4787-AAE3-C0A4DC56C8E8}" dt="2020-07-08T11:50:32.081" v="3" actId="2696"/>
        <pc:sldMkLst>
          <pc:docMk/>
          <pc:sldMk cId="3334117738" sldId="260"/>
        </pc:sldMkLst>
      </pc:sldChg>
      <pc:sldChg chg="del">
        <pc:chgData name="Steve Baguley" userId="b8ff633473f84997" providerId="LiveId" clId="{BCBB008F-65B3-4787-AAE3-C0A4DC56C8E8}" dt="2020-07-08T11:54:09.685" v="4" actId="2696"/>
        <pc:sldMkLst>
          <pc:docMk/>
          <pc:sldMk cId="1547280035" sldId="281"/>
        </pc:sldMkLst>
      </pc:sldChg>
      <pc:sldChg chg="del">
        <pc:chgData name="Steve Baguley" userId="b8ff633473f84997" providerId="LiveId" clId="{BCBB008F-65B3-4787-AAE3-C0A4DC56C8E8}" dt="2020-07-08T11:50:16.439" v="1" actId="2696"/>
        <pc:sldMkLst>
          <pc:docMk/>
          <pc:sldMk cId="3761690579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A48E-1417-4E2D-B665-75362BAF5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E4A26-6E7A-4FA3-A1B0-4AFEADB2D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55948-8AF8-4680-B9DA-79093F5C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ACDC1-C79A-4FDD-8942-65D0598A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5C2D6-000E-4A09-9582-9EF6AEA0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81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FDCFE-E4B6-4EED-A535-B7A171C86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929F9-57E1-4A75-8ABC-455FF389A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16861-F946-4C34-BC29-619771E9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2583F-429D-4F77-BF00-EA2B10214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B23B5-8C75-4AE7-83D6-F68E9B5BD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26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943CA8-BA6D-435D-9D4C-3BA2BEC7A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4E116-1152-40FB-946F-A45950FCE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F9F5B-599F-40E7-8937-13C5C6EDA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18393-72E6-4F90-B149-189C516F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16569-F5DC-4094-8E4F-95C490E5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87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903F7-2E79-4027-A511-7E3BDC70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9DE9-CD28-4184-A2CE-E78AC54BB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E6B3C-00E0-4935-8122-1C073F1E2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EBF40-086E-4E42-9291-14D551CF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FBF62-7D1A-4C3B-B0B0-CA79F667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14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4CE3-3145-44CA-AA96-282743B43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28A54-D417-4A83-8711-C07EBB7F6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5B34E-0937-49D7-8477-11FC5CE8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6E2AD-731E-4E7C-BF59-B96E012F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7CCEB-6146-4AEB-80FB-F6536C0F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68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9C707-F4A0-40A7-A4D5-1D8BCD7C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9A473-2E31-4409-9F2E-4EB0D0284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30AD2-1EE4-4384-9A91-4CA599CE4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2BAFA-7C7C-4C61-A732-5F04CA7EC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4C2D4-E4AD-410E-840B-1CAC1C22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3CDFF-9E00-4160-8C74-D02B9BE4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17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3A10-B08D-4602-BDE4-4B8477C7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C95C3-EE95-4CF7-9A33-DDF4A6C32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9D4BB-7D6A-44CD-91D8-6B04AEB1D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1E966-266D-4B17-AD0A-50132DF7C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301897-753C-4DA3-BFD7-255FF5E3D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100BD-683C-47DB-A379-B0AC5D75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8E995-1B83-4753-8856-4F50CC83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AF1D9-75FF-4C38-8CC3-30BE856D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86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CA6B-3111-4EAB-870F-FAE744994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ABCB0-096D-4160-A36F-2C9F50EB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D3623-6041-4B07-BD0B-1FBB64C6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F21FD-2040-4BEA-87DC-57E960DF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9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344A6-CB19-49B1-8D7B-1C64206B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BA274-F195-4726-918F-C71AE43C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E7B04-94DE-442D-A0ED-43167680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8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76D6-E4F5-4594-AF52-03E0115F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A41B0-2465-4045-AE28-CAE2D18AC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4D566-3EA6-490A-A1B3-3215ECEF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C89E6-8D3D-4E8F-ABFE-FA37D257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8EAD5-DE9E-4186-9A00-75E81733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BC2D4-1F66-457C-B234-1117AF58A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08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86BCA-3545-4144-9DF3-992B2589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EDE466-E791-4330-8224-3DF85D5BF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5381A-E81F-4A02-A3F4-A1A4E10DD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90349-55A2-4148-8D92-8D871043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149D0-E44A-457D-A88A-BC222B8B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18ABB-035C-4C41-A72C-C5701FC1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7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924CA7-B387-4925-BAD3-E56D86428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FE4E9-03CA-4B34-883F-B70A6A04E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C6CD-D366-46C2-8274-6893C73F7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86F0B-822A-4991-8290-B94437964D8B}" type="datetimeFigureOut">
              <a:rPr lang="en-GB" smtClean="0"/>
              <a:t>08/07/2020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5B00D-804E-42CC-9866-A924113D3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85CE5-BA9F-493D-88A0-545D06741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414A3-E53C-4813-84D8-9FF429D139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9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29" y="203710"/>
            <a:ext cx="3000999" cy="892189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0D8AE619-509E-43FD-854C-D9378BD0B88F}"/>
              </a:ext>
            </a:extLst>
          </p:cNvPr>
          <p:cNvSpPr/>
          <p:nvPr/>
        </p:nvSpPr>
        <p:spPr>
          <a:xfrm flipH="1" flipV="1">
            <a:off x="2936988" y="-466"/>
            <a:ext cx="9255012" cy="1358861"/>
          </a:xfrm>
          <a:prstGeom prst="rtTriangle">
            <a:avLst/>
          </a:prstGeom>
          <a:solidFill>
            <a:srgbClr val="D59C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84C9760-0A0A-45B0-8DDE-0D13E2A86EE0}"/>
              </a:ext>
            </a:extLst>
          </p:cNvPr>
          <p:cNvSpPr/>
          <p:nvPr/>
        </p:nvSpPr>
        <p:spPr>
          <a:xfrm flipV="1">
            <a:off x="8726877" y="-466"/>
            <a:ext cx="1928739" cy="4801067"/>
          </a:xfrm>
          <a:prstGeom prst="triangle">
            <a:avLst>
              <a:gd name="adj" fmla="val 50354"/>
            </a:avLst>
          </a:prstGeom>
          <a:solidFill>
            <a:srgbClr val="BF6A6F">
              <a:alpha val="7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ight Triangle 6">
            <a:extLst>
              <a:ext uri="{FF2B5EF4-FFF2-40B4-BE49-F238E27FC236}">
                <a16:creationId xmlns:a16="http://schemas.microsoft.com/office/drawing/2014/main" id="{A5915909-A14F-4DB8-8CDB-78C62C073CDD}"/>
              </a:ext>
            </a:extLst>
          </p:cNvPr>
          <p:cNvSpPr/>
          <p:nvPr/>
        </p:nvSpPr>
        <p:spPr>
          <a:xfrm flipH="1">
            <a:off x="8391525" y="0"/>
            <a:ext cx="3800474" cy="6858000"/>
          </a:xfrm>
          <a:custGeom>
            <a:avLst/>
            <a:gdLst>
              <a:gd name="connsiteX0" fmla="*/ 0 w 1872208"/>
              <a:gd name="connsiteY0" fmla="*/ 8460655 h 8460655"/>
              <a:gd name="connsiteX1" fmla="*/ 0 w 1872208"/>
              <a:gd name="connsiteY1" fmla="*/ 0 h 8460655"/>
              <a:gd name="connsiteX2" fmla="*/ 1872208 w 1872208"/>
              <a:gd name="connsiteY2" fmla="*/ 8460655 h 8460655"/>
              <a:gd name="connsiteX3" fmla="*/ 0 w 1872208"/>
              <a:gd name="connsiteY3" fmla="*/ 8460655 h 8460655"/>
              <a:gd name="connsiteX0" fmla="*/ 0 w 1872208"/>
              <a:gd name="connsiteY0" fmla="*/ 8460655 h 8460655"/>
              <a:gd name="connsiteX1" fmla="*/ 0 w 1872208"/>
              <a:gd name="connsiteY1" fmla="*/ 0 h 8460655"/>
              <a:gd name="connsiteX2" fmla="*/ 814938 w 1872208"/>
              <a:gd name="connsiteY2" fmla="*/ 3736255 h 8460655"/>
              <a:gd name="connsiteX3" fmla="*/ 1872208 w 1872208"/>
              <a:gd name="connsiteY3" fmla="*/ 8460655 h 8460655"/>
              <a:gd name="connsiteX4" fmla="*/ 0 w 1872208"/>
              <a:gd name="connsiteY4" fmla="*/ 8460655 h 8460655"/>
              <a:gd name="connsiteX0" fmla="*/ 0 w 1872208"/>
              <a:gd name="connsiteY0" fmla="*/ 5083969 h 5083969"/>
              <a:gd name="connsiteX1" fmla="*/ 0 w 1872208"/>
              <a:gd name="connsiteY1" fmla="*/ 369814 h 5083969"/>
              <a:gd name="connsiteX2" fmla="*/ 814938 w 1872208"/>
              <a:gd name="connsiteY2" fmla="*/ 359569 h 5083969"/>
              <a:gd name="connsiteX3" fmla="*/ 1872208 w 1872208"/>
              <a:gd name="connsiteY3" fmla="*/ 5083969 h 5083969"/>
              <a:gd name="connsiteX4" fmla="*/ 0 w 1872208"/>
              <a:gd name="connsiteY4" fmla="*/ 5083969 h 5083969"/>
              <a:gd name="connsiteX0" fmla="*/ 0 w 1872208"/>
              <a:gd name="connsiteY0" fmla="*/ 4724400 h 4724400"/>
              <a:gd name="connsiteX1" fmla="*/ 0 w 1872208"/>
              <a:gd name="connsiteY1" fmla="*/ 10245 h 4724400"/>
              <a:gd name="connsiteX2" fmla="*/ 814938 w 1872208"/>
              <a:gd name="connsiteY2" fmla="*/ 0 h 4724400"/>
              <a:gd name="connsiteX3" fmla="*/ 1872208 w 1872208"/>
              <a:gd name="connsiteY3" fmla="*/ 4724400 h 4724400"/>
              <a:gd name="connsiteX4" fmla="*/ 0 w 1872208"/>
              <a:gd name="connsiteY4" fmla="*/ 4724400 h 4724400"/>
              <a:gd name="connsiteX0" fmla="*/ 0 w 1872208"/>
              <a:gd name="connsiteY0" fmla="*/ 4724400 h 4724400"/>
              <a:gd name="connsiteX1" fmla="*/ 0 w 1872208"/>
              <a:gd name="connsiteY1" fmla="*/ 3895 h 4724400"/>
              <a:gd name="connsiteX2" fmla="*/ 814938 w 1872208"/>
              <a:gd name="connsiteY2" fmla="*/ 0 h 4724400"/>
              <a:gd name="connsiteX3" fmla="*/ 1872208 w 1872208"/>
              <a:gd name="connsiteY3" fmla="*/ 4724400 h 4724400"/>
              <a:gd name="connsiteX4" fmla="*/ 0 w 1872208"/>
              <a:gd name="connsiteY4" fmla="*/ 4724400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208" h="4724400">
                <a:moveTo>
                  <a:pt x="0" y="4724400"/>
                </a:moveTo>
                <a:lnTo>
                  <a:pt x="0" y="3895"/>
                </a:lnTo>
                <a:lnTo>
                  <a:pt x="814938" y="0"/>
                </a:lnTo>
                <a:lnTo>
                  <a:pt x="1872208" y="4724400"/>
                </a:lnTo>
                <a:lnTo>
                  <a:pt x="0" y="4724400"/>
                </a:lnTo>
                <a:close/>
              </a:path>
            </a:pathLst>
          </a:custGeom>
          <a:solidFill>
            <a:srgbClr val="A017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638911" y="6281343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9D90605-FBB4-4810-9815-C51A4CE4B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3774" y="1574851"/>
            <a:ext cx="9144000" cy="2387600"/>
          </a:xfrm>
        </p:spPr>
        <p:txBody>
          <a:bodyPr/>
          <a:lstStyle/>
          <a:p>
            <a:r>
              <a:rPr lang="en-GB" dirty="0"/>
              <a:t>AACSB: Assurance of Learning Workshop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D6F14EB-7609-4FE5-9AE0-E820B712B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86649" y="4176896"/>
            <a:ext cx="9144000" cy="1655762"/>
          </a:xfrm>
        </p:spPr>
        <p:txBody>
          <a:bodyPr/>
          <a:lstStyle/>
          <a:p>
            <a:r>
              <a:rPr lang="en-GB" dirty="0"/>
              <a:t>Dr Anthony Devine -  Newcastle Business School</a:t>
            </a:r>
          </a:p>
          <a:p>
            <a:r>
              <a:rPr lang="en-GB" dirty="0"/>
              <a:t> Steven Baguley - Leicester Castle Business School</a:t>
            </a:r>
          </a:p>
          <a:p>
            <a:r>
              <a:rPr lang="en-GB" dirty="0"/>
              <a:t>26th February 2020</a:t>
            </a:r>
          </a:p>
        </p:txBody>
      </p:sp>
    </p:spTree>
    <p:extLst>
      <p:ext uri="{BB962C8B-B14F-4D97-AF65-F5344CB8AC3E}">
        <p14:creationId xmlns:p14="http://schemas.microsoft.com/office/powerpoint/2010/main" val="291734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69099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Our Focus (</a:t>
            </a:r>
            <a:r>
              <a:rPr lang="en-GB" sz="4400" i="1" dirty="0">
                <a:latin typeface="+mj-lt"/>
              </a:rPr>
              <a:t>and</a:t>
            </a:r>
            <a:r>
              <a:rPr lang="en-GB" sz="4400" dirty="0">
                <a:latin typeface="+mj-lt"/>
              </a:rPr>
              <a:t> AACSB’s)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2" y="1541976"/>
            <a:ext cx="6096002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B9362C5-7D10-4C70-9AE7-A23DC9DBEB1D}"/>
              </a:ext>
            </a:extLst>
          </p:cNvPr>
          <p:cNvSpPr txBox="1">
            <a:spLocks noChangeArrowheads="1"/>
          </p:cNvSpPr>
          <p:nvPr/>
        </p:nvSpPr>
        <p:spPr>
          <a:xfrm>
            <a:off x="1348099" y="2311417"/>
            <a:ext cx="9144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prstClr val="black"/>
                </a:solidFill>
                <a:ea typeface="+mj-ea"/>
              </a:rPr>
              <a:t>Assessment of learning focuses on the results of a </a:t>
            </a:r>
            <a:r>
              <a:rPr lang="en-US" sz="3600" b="1" i="1" dirty="0">
                <a:solidFill>
                  <a:prstClr val="black"/>
                </a:solidFill>
                <a:ea typeface="+mj-ea"/>
              </a:rPr>
              <a:t>programme</a:t>
            </a:r>
            <a:endParaRPr lang="en-US" sz="3600" b="1" dirty="0">
              <a:solidFill>
                <a:prstClr val="black"/>
              </a:solidFill>
              <a:ea typeface="+mj-ea"/>
            </a:endParaRPr>
          </a:p>
          <a:p>
            <a:endParaRPr lang="en-US" b="1" dirty="0"/>
          </a:p>
          <a:p>
            <a:r>
              <a:rPr lang="en-US" b="1" dirty="0"/>
              <a:t>Expert learning is a </a:t>
            </a:r>
            <a:r>
              <a:rPr lang="en-US" b="1" i="1" dirty="0"/>
              <a:t>curriculum</a:t>
            </a:r>
            <a:r>
              <a:rPr lang="en-US" b="1" dirty="0"/>
              <a:t> function.</a:t>
            </a:r>
          </a:p>
          <a:p>
            <a:r>
              <a:rPr lang="en-US" b="1" dirty="0"/>
              <a:t>It is </a:t>
            </a:r>
            <a:r>
              <a:rPr lang="en-US" b="1" i="1" u="sng" dirty="0"/>
              <a:t>not</a:t>
            </a:r>
            <a:r>
              <a:rPr lang="en-US" b="1" dirty="0"/>
              <a:t> a course function</a:t>
            </a:r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822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6FC76F-C1EC-4019-A55F-09C6BFA83276}"/>
              </a:ext>
            </a:extLst>
          </p:cNvPr>
          <p:cNvSpPr/>
          <p:nvPr/>
        </p:nvSpPr>
        <p:spPr>
          <a:xfrm>
            <a:off x="561975" y="2560628"/>
            <a:ext cx="55340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Grading vs. Assessment</a:t>
            </a:r>
            <a:endParaRPr lang="en-GB" sz="3200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BFD929-C765-4271-8AF1-9FAF19A1C232}"/>
              </a:ext>
            </a:extLst>
          </p:cNvPr>
          <p:cNvSpPr/>
          <p:nvPr/>
        </p:nvSpPr>
        <p:spPr>
          <a:xfrm>
            <a:off x="0" y="3284349"/>
            <a:ext cx="5924549" cy="45720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780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69099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We Give Grades, Don’t We?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3" y="1541976"/>
            <a:ext cx="6791327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B9362C5-7D10-4C70-9AE7-A23DC9DBEB1D}"/>
              </a:ext>
            </a:extLst>
          </p:cNvPr>
          <p:cNvSpPr txBox="1">
            <a:spLocks noChangeArrowheads="1"/>
          </p:cNvSpPr>
          <p:nvPr/>
        </p:nvSpPr>
        <p:spPr>
          <a:xfrm>
            <a:off x="1348099" y="2311417"/>
            <a:ext cx="9144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prstClr val="black"/>
                </a:solidFill>
                <a:ea typeface="+mj-ea"/>
              </a:rPr>
              <a:t>Aren’t grades</a:t>
            </a:r>
          </a:p>
          <a:p>
            <a:r>
              <a:rPr lang="en-US" sz="3600" b="1" dirty="0">
                <a:solidFill>
                  <a:prstClr val="black"/>
                </a:solidFill>
                <a:ea typeface="+mj-ea"/>
              </a:rPr>
              <a:t>(by themselves)</a:t>
            </a:r>
          </a:p>
          <a:p>
            <a:r>
              <a:rPr lang="en-US" sz="3600" b="1" dirty="0">
                <a:solidFill>
                  <a:prstClr val="black"/>
                </a:solidFill>
                <a:ea typeface="+mj-ea"/>
              </a:rPr>
              <a:t>Enough?</a:t>
            </a:r>
          </a:p>
          <a:p>
            <a:endParaRPr lang="en-US" b="1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39358295-D4F1-4158-9002-67675A136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2299" y="4267201"/>
            <a:ext cx="2895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8800" b="1" dirty="0">
                <a:solidFill>
                  <a:srgbClr val="FF0000"/>
                </a:solidFill>
              </a:rPr>
              <a:t>NO!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88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02485" y="6357700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69099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Aren’t I already doing that?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2" y="1541976"/>
            <a:ext cx="6657978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6" descr="j0231641">
            <a:extLst>
              <a:ext uri="{FF2B5EF4-FFF2-40B4-BE49-F238E27FC236}">
                <a16:creationId xmlns:a16="http://schemas.microsoft.com/office/drawing/2014/main" id="{DAFF19A9-E030-4585-92FF-8FC8B45F5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7244" y="4010450"/>
            <a:ext cx="2646362" cy="1971675"/>
          </a:xfrm>
          <a:prstGeom prst="rect">
            <a:avLst/>
          </a:prstGeom>
        </p:spPr>
      </p:pic>
      <p:sp>
        <p:nvSpPr>
          <p:cNvPr id="13" name="Text Box 3">
            <a:extLst>
              <a:ext uri="{FF2B5EF4-FFF2-40B4-BE49-F238E27FC236}">
                <a16:creationId xmlns:a16="http://schemas.microsoft.com/office/drawing/2014/main" id="{9C8A5EDC-2782-4EED-9B9F-123CABCB9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8864" y="1743694"/>
            <a:ext cx="25908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		75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	85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		</a:t>
            </a:r>
            <a:r>
              <a:rPr lang="en-US" sz="20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Homework	80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		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  <a:p>
            <a:pPr eaLnBrk="1" hangingPunct="1">
              <a:spcBef>
                <a:spcPct val="50000"/>
              </a:spcBef>
            </a:pP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		90</a:t>
            </a:r>
          </a:p>
          <a:p>
            <a:pPr eaLnBrk="1" hangingPunct="1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	84</a:t>
            </a:r>
          </a:p>
          <a:p>
            <a:pPr eaLnBrk="1" hangingPunct="1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  <a:p>
            <a:pPr eaLnBrk="1" hangingPunct="1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Homework	82</a:t>
            </a:r>
          </a:p>
          <a:p>
            <a:pPr eaLnBrk="1" hangingPunct="1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n-US" sz="1600" b="1" dirty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14" name="Oval 4">
            <a:extLst>
              <a:ext uri="{FF2B5EF4-FFF2-40B4-BE49-F238E27FC236}">
                <a16:creationId xmlns:a16="http://schemas.microsoft.com/office/drawing/2014/main" id="{D8454BD9-5FEE-453A-AB23-7D01F96DC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2311417"/>
            <a:ext cx="4038600" cy="3657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 dirty="0"/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813C6DB4-EC9C-45C8-824F-F318D314C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20" y="2833277"/>
            <a:ext cx="3695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			50%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 	15%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			25%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Homework		10%</a:t>
            </a:r>
          </a:p>
        </p:txBody>
      </p:sp>
      <p:sp>
        <p:nvSpPr>
          <p:cNvPr id="16" name="Line 7">
            <a:extLst>
              <a:ext uri="{FF2B5EF4-FFF2-40B4-BE49-F238E27FC236}">
                <a16:creationId xmlns:a16="http://schemas.microsoft.com/office/drawing/2014/main" id="{810B1E9E-D2F5-41B3-820D-B0DB33E135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7226" y="3533468"/>
            <a:ext cx="2062863" cy="155403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EA6FF280-F032-4714-8460-1FBC3A50F6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79804" y="5153449"/>
            <a:ext cx="1554821" cy="67151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F2791B-E699-4FC7-A331-C38B5FDA2246}"/>
              </a:ext>
            </a:extLst>
          </p:cNvPr>
          <p:cNvSpPr/>
          <p:nvPr/>
        </p:nvSpPr>
        <p:spPr>
          <a:xfrm>
            <a:off x="519560" y="1693810"/>
            <a:ext cx="8243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+mj-lt"/>
              </a:rPr>
              <a:t>Why grades aren’t program assessment…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1204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6FC76F-C1EC-4019-A55F-09C6BFA83276}"/>
              </a:ext>
            </a:extLst>
          </p:cNvPr>
          <p:cNvSpPr/>
          <p:nvPr/>
        </p:nvSpPr>
        <p:spPr>
          <a:xfrm>
            <a:off x="561975" y="2560628"/>
            <a:ext cx="11096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+mj-lt"/>
              </a:rPr>
              <a:t>Integrating AoL into your existing quality process</a:t>
            </a:r>
            <a:endParaRPr lang="en-GB" sz="2400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BFD929-C765-4271-8AF1-9FAF19A1C232}"/>
              </a:ext>
            </a:extLst>
          </p:cNvPr>
          <p:cNvSpPr/>
          <p:nvPr/>
        </p:nvSpPr>
        <p:spPr>
          <a:xfrm flipV="1">
            <a:off x="0" y="3206959"/>
            <a:ext cx="9563100" cy="47625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551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AB1C45-459F-4BC2-B9BC-E473122FF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073" y="822954"/>
            <a:ext cx="7485854" cy="521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24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2A35E5-8804-460E-B78B-4CE2E2449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660" y="1848819"/>
            <a:ext cx="9431329" cy="40176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32B4DF3-B084-4A78-A83A-74070FBB1FA6}"/>
              </a:ext>
            </a:extLst>
          </p:cNvPr>
          <p:cNvSpPr/>
          <p:nvPr/>
        </p:nvSpPr>
        <p:spPr>
          <a:xfrm>
            <a:off x="519559" y="826141"/>
            <a:ext cx="8919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+mj-lt"/>
              </a:rPr>
              <a:t>Proposed Structure of AoL Committee</a:t>
            </a:r>
            <a:endParaRPr lang="en-GB" sz="2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3024DD-00C8-409C-BE49-B968114A97D0}"/>
              </a:ext>
            </a:extLst>
          </p:cNvPr>
          <p:cNvSpPr/>
          <p:nvPr/>
        </p:nvSpPr>
        <p:spPr>
          <a:xfrm>
            <a:off x="0" y="1457864"/>
            <a:ext cx="7600952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24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9A8720-31BC-4427-ABEB-A04A4AD12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030872"/>
            <a:ext cx="9074918" cy="510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172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84B438-F3FA-47C2-8C32-17F4B0BB3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581" y="537152"/>
            <a:ext cx="3500301" cy="536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4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619861" y="632896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6FC76F-C1EC-4019-A55F-09C6BFA83276}"/>
              </a:ext>
            </a:extLst>
          </p:cNvPr>
          <p:cNvSpPr/>
          <p:nvPr/>
        </p:nvSpPr>
        <p:spPr>
          <a:xfrm>
            <a:off x="561975" y="2560628"/>
            <a:ext cx="63722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Working with your data…</a:t>
            </a:r>
            <a:endParaRPr lang="en-GB" sz="3200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BFD929-C765-4271-8AF1-9FAF19A1C232}"/>
              </a:ext>
            </a:extLst>
          </p:cNvPr>
          <p:cNvSpPr/>
          <p:nvPr/>
        </p:nvSpPr>
        <p:spPr>
          <a:xfrm>
            <a:off x="0" y="3284349"/>
            <a:ext cx="6248400" cy="45720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21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26953" y="6333623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D1C005-B290-42EA-9231-EE8C8EFE8181}"/>
              </a:ext>
            </a:extLst>
          </p:cNvPr>
          <p:cNvSpPr/>
          <p:nvPr/>
        </p:nvSpPr>
        <p:spPr>
          <a:xfrm>
            <a:off x="519560" y="798581"/>
            <a:ext cx="29189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AoL Process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2C69A9-5C9B-4EC3-944F-EDA86E302007}"/>
              </a:ext>
            </a:extLst>
          </p:cNvPr>
          <p:cNvSpPr/>
          <p:nvPr/>
        </p:nvSpPr>
        <p:spPr>
          <a:xfrm>
            <a:off x="0" y="1541977"/>
            <a:ext cx="3257550" cy="45719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">
            <a:extLst>
              <a:ext uri="{FF2B5EF4-FFF2-40B4-BE49-F238E27FC236}">
                <a16:creationId xmlns:a16="http://schemas.microsoft.com/office/drawing/2014/main" id="{213F7CEB-195F-4C89-A44D-26960A2B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07" y="1385088"/>
            <a:ext cx="2350651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Learning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</p:txBody>
      </p:sp>
      <p:sp>
        <p:nvSpPr>
          <p:cNvPr id="35" name="Oval 4">
            <a:extLst>
              <a:ext uri="{FF2B5EF4-FFF2-40B4-BE49-F238E27FC236}">
                <a16:creationId xmlns:a16="http://schemas.microsoft.com/office/drawing/2014/main" id="{1156AFB7-A910-4B52-9479-EE42F364B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407" y="1918488"/>
            <a:ext cx="2279419" cy="1143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Measurement </a:t>
            </a:r>
          </a:p>
        </p:txBody>
      </p:sp>
      <p:sp>
        <p:nvSpPr>
          <p:cNvPr id="36" name="Oval 5">
            <a:extLst>
              <a:ext uri="{FF2B5EF4-FFF2-40B4-BE49-F238E27FC236}">
                <a16:creationId xmlns:a16="http://schemas.microsoft.com/office/drawing/2014/main" id="{FCB19667-4C44-41EF-AD18-F90AB7E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207" y="3366288"/>
            <a:ext cx="2136955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Pilot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7" name="Oval 6">
            <a:extLst>
              <a:ext uri="{FF2B5EF4-FFF2-40B4-BE49-F238E27FC236}">
                <a16:creationId xmlns:a16="http://schemas.microsoft.com/office/drawing/2014/main" id="{CFA6177E-A224-4B66-A065-A49C4AD5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07" y="4585488"/>
            <a:ext cx="1923260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8" name="Oval 7">
            <a:extLst>
              <a:ext uri="{FF2B5EF4-FFF2-40B4-BE49-F238E27FC236}">
                <a16:creationId xmlns:a16="http://schemas.microsoft.com/office/drawing/2014/main" id="{B10E5E21-A82F-42CA-BADB-933E553BB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07" y="5195088"/>
            <a:ext cx="2564346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Needed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</a:p>
        </p:txBody>
      </p:sp>
      <p:sp>
        <p:nvSpPr>
          <p:cNvPr id="39" name="Oval 8">
            <a:extLst>
              <a:ext uri="{FF2B5EF4-FFF2-40B4-BE49-F238E27FC236}">
                <a16:creationId xmlns:a16="http://schemas.microsoft.com/office/drawing/2014/main" id="{B3C2BFB1-A9C4-4335-825A-6F47D6BA7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407" y="4966488"/>
            <a:ext cx="2208187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</a:p>
        </p:txBody>
      </p:sp>
      <p:sp>
        <p:nvSpPr>
          <p:cNvPr id="40" name="Oval 9">
            <a:extLst>
              <a:ext uri="{FF2B5EF4-FFF2-40B4-BE49-F238E27FC236}">
                <a16:creationId xmlns:a16="http://schemas.microsoft.com/office/drawing/2014/main" id="{6EA5E65C-0750-4AA1-8E4A-BE17A5738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07" y="3671088"/>
            <a:ext cx="2136955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41" name="Oval 10">
            <a:extLst>
              <a:ext uri="{FF2B5EF4-FFF2-40B4-BE49-F238E27FC236}">
                <a16:creationId xmlns:a16="http://schemas.microsoft.com/office/drawing/2014/main" id="{F6898C8C-C9A7-43E2-850A-2DFFC8C2B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07" y="2261388"/>
            <a:ext cx="2208187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</a:p>
        </p:txBody>
      </p:sp>
      <p:sp>
        <p:nvSpPr>
          <p:cNvPr id="42" name="Rectangle 11">
            <a:extLst>
              <a:ext uri="{FF2B5EF4-FFF2-40B4-BE49-F238E27FC236}">
                <a16:creationId xmlns:a16="http://schemas.microsoft.com/office/drawing/2014/main" id="{FFECA66B-4669-4F9E-B7FB-E3C508F8E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0983" y="2524913"/>
            <a:ext cx="172687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endParaRPr lang="en-US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Line 13">
            <a:extLst>
              <a:ext uri="{FF2B5EF4-FFF2-40B4-BE49-F238E27FC236}">
                <a16:creationId xmlns:a16="http://schemas.microsoft.com/office/drawing/2014/main" id="{6652ABDA-8708-4D18-9C5B-E8269FF4E5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2207" y="1899438"/>
            <a:ext cx="379903" cy="1333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ine 14">
            <a:extLst>
              <a:ext uri="{FF2B5EF4-FFF2-40B4-BE49-F238E27FC236}">
                <a16:creationId xmlns:a16="http://schemas.microsoft.com/office/drawing/2014/main" id="{A7BFF167-9E34-4C38-9623-2D3B130CE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4007" y="3061488"/>
            <a:ext cx="213696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ine 15">
            <a:extLst>
              <a:ext uri="{FF2B5EF4-FFF2-40B4-BE49-F238E27FC236}">
                <a16:creationId xmlns:a16="http://schemas.microsoft.com/office/drawing/2014/main" id="{856F536B-833C-4525-B415-2B5AD8E97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5007" y="4356888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ine 16">
            <a:extLst>
              <a:ext uri="{FF2B5EF4-FFF2-40B4-BE49-F238E27FC236}">
                <a16:creationId xmlns:a16="http://schemas.microsoft.com/office/drawing/2014/main" id="{190C2EF3-7F4F-451B-A226-B72A01DE2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53407" y="5271288"/>
            <a:ext cx="213696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Line 17">
            <a:extLst>
              <a:ext uri="{FF2B5EF4-FFF2-40B4-BE49-F238E27FC236}">
                <a16:creationId xmlns:a16="http://schemas.microsoft.com/office/drawing/2014/main" id="{4E52EA8D-DF85-47FB-9A80-C8A0569525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1607" y="5576088"/>
            <a:ext cx="28492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18">
            <a:extLst>
              <a:ext uri="{FF2B5EF4-FFF2-40B4-BE49-F238E27FC236}">
                <a16:creationId xmlns:a16="http://schemas.microsoft.com/office/drawing/2014/main" id="{A46E4062-CB7A-4660-B783-3B2906F8B0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4208" y="4661688"/>
            <a:ext cx="163576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19">
            <a:extLst>
              <a:ext uri="{FF2B5EF4-FFF2-40B4-BE49-F238E27FC236}">
                <a16:creationId xmlns:a16="http://schemas.microsoft.com/office/drawing/2014/main" id="{8EC53211-A612-4546-9071-C63DCBD03C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48007" y="3213888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ine 20">
            <a:extLst>
              <a:ext uri="{FF2B5EF4-FFF2-40B4-BE49-F238E27FC236}">
                <a16:creationId xmlns:a16="http://schemas.microsoft.com/office/drawing/2014/main" id="{EB8847B2-8785-4D56-AC76-509C9EFF6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07" y="2832888"/>
            <a:ext cx="2350651" cy="2286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22">
            <a:extLst>
              <a:ext uri="{FF2B5EF4-FFF2-40B4-BE49-F238E27FC236}">
                <a16:creationId xmlns:a16="http://schemas.microsoft.com/office/drawing/2014/main" id="{93F59FC4-BC03-49D5-BEAA-3217E498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07" y="3594888"/>
            <a:ext cx="15671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Closing the </a:t>
            </a:r>
          </a:p>
          <a:p>
            <a:pPr algn="ctr" eaLnBrk="0" hangingPunct="0"/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Loop</a:t>
            </a:r>
          </a:p>
        </p:txBody>
      </p:sp>
      <p:sp>
        <p:nvSpPr>
          <p:cNvPr id="52" name="Oval 23">
            <a:extLst>
              <a:ext uri="{FF2B5EF4-FFF2-40B4-BE49-F238E27FC236}">
                <a16:creationId xmlns:a16="http://schemas.microsoft.com/office/drawing/2014/main" id="{2A9F6E47-C376-4B47-8684-456D17BA6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192" y="252464"/>
            <a:ext cx="2350651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Learning </a:t>
            </a:r>
          </a:p>
          <a:p>
            <a:pPr algn="ctr" eaLnBrk="0" hangingPunct="0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</a:p>
        </p:txBody>
      </p:sp>
      <p:sp>
        <p:nvSpPr>
          <p:cNvPr id="53" name="Line 25">
            <a:extLst>
              <a:ext uri="{FF2B5EF4-FFF2-40B4-BE49-F238E27FC236}">
                <a16:creationId xmlns:a16="http://schemas.microsoft.com/office/drawing/2014/main" id="{18DB0CE8-318E-446C-9E04-F573CF36C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2607" y="917087"/>
            <a:ext cx="534239" cy="4203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8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619861" y="632896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EE501D-9811-44E8-98FC-1C65D878F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50303"/>
            <a:ext cx="10045634" cy="449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97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40BB1308-180F-4FD0-843C-B18F0FD03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394661"/>
              </p:ext>
            </p:extLst>
          </p:nvPr>
        </p:nvGraphicFramePr>
        <p:xfrm>
          <a:off x="302004" y="1030872"/>
          <a:ext cx="11585194" cy="5146093"/>
        </p:xfrm>
        <a:graphic>
          <a:graphicData uri="http://schemas.openxmlformats.org/drawingml/2006/table">
            <a:tbl>
              <a:tblPr/>
              <a:tblGrid>
                <a:gridCol w="341231">
                  <a:extLst>
                    <a:ext uri="{9D8B030D-6E8A-4147-A177-3AD203B41FA5}">
                      <a16:colId xmlns:a16="http://schemas.microsoft.com/office/drawing/2014/main" val="2535203797"/>
                    </a:ext>
                  </a:extLst>
                </a:gridCol>
                <a:gridCol w="769850">
                  <a:extLst>
                    <a:ext uri="{9D8B030D-6E8A-4147-A177-3AD203B41FA5}">
                      <a16:colId xmlns:a16="http://schemas.microsoft.com/office/drawing/2014/main" val="2204585550"/>
                    </a:ext>
                  </a:extLst>
                </a:gridCol>
                <a:gridCol w="1635411">
                  <a:extLst>
                    <a:ext uri="{9D8B030D-6E8A-4147-A177-3AD203B41FA5}">
                      <a16:colId xmlns:a16="http://schemas.microsoft.com/office/drawing/2014/main" val="1301027450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2460770272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686457923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1298677900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415698908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644996400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1404182944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1839687258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576026863"/>
                    </a:ext>
                  </a:extLst>
                </a:gridCol>
                <a:gridCol w="982078">
                  <a:extLst>
                    <a:ext uri="{9D8B030D-6E8A-4147-A177-3AD203B41FA5}">
                      <a16:colId xmlns:a16="http://schemas.microsoft.com/office/drawing/2014/main" val="3214935003"/>
                    </a:ext>
                  </a:extLst>
                </a:gridCol>
              </a:tblGrid>
              <a:tr h="1412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LCBS Learning Objectives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958873"/>
                  </a:ext>
                </a:extLst>
              </a:tr>
              <a:tr h="1351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(oral)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 (written)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329590"/>
                  </a:ext>
                </a:extLst>
              </a:tr>
              <a:tr h="2477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 Specific Knowledge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Critique professional norms &amp; practice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to and generate new ideas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Apply new ideas to existing concepts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Question/challenge/apply evidence-based analysis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oral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written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Awareness of the social and environmental responsibilities of business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Critically assess business models/pratices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0289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N1N431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Webster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and Business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982264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Sudarshan Pillalamarri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Finance and Business (level 6 top up)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397573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 Gerged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67352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 Calderon (Daly) or Bobb Webber (Erasmus)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(Business Studies - Daly)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451505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Kathrine Lassen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 (Niels Brock)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168714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Louise Obara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44544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Nicholson - BAL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Ent and Inov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773020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N1L131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Webber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Economics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008068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N12042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Suman Saha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 Business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24629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N3N441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Lisa Wakefield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63371"/>
                  </a:ext>
                </a:extLst>
              </a:tr>
              <a:tr h="19039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N56041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Rachael Mabe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Advertising and Marketing Communications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05992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N20044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Hill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Administration and Management (SCOPE)*</a:t>
                      </a:r>
                      <a:b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Not using Bb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406391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N12041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Alistair Jones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Globalisation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756902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Nurdilek Dalziel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Marketing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02676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Webber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Human Resource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091888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 Calderon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570523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L1N331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Godwin Okafor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696910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L1L232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Godwin Okafor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and Politics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202650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N30042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Linh Nguyen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595730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N60041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Never Muskwe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Resource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SAMPLE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034968"/>
                  </a:ext>
                </a:extLst>
              </a:tr>
              <a:tr h="23134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N55041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Ojeme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Marketing and Business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129650"/>
                  </a:ext>
                </a:extLst>
              </a:tr>
              <a:tr h="19039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Thomas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988124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N20052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Hill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Administration and Management (SISFU)*</a:t>
                      </a:r>
                      <a:b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ran as BA Adminstration L6 top up for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71556"/>
                  </a:ext>
                </a:extLst>
              </a:tr>
              <a:tr h="190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CMDA / Business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MEASURED 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652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529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368192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223EF40-4D55-4AEF-921B-9C9C64BE7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583257"/>
              </p:ext>
            </p:extLst>
          </p:nvPr>
        </p:nvGraphicFramePr>
        <p:xfrm>
          <a:off x="461394" y="1216404"/>
          <a:ext cx="11531203" cy="4960558"/>
        </p:xfrm>
        <a:graphic>
          <a:graphicData uri="http://schemas.openxmlformats.org/drawingml/2006/table">
            <a:tbl>
              <a:tblPr/>
              <a:tblGrid>
                <a:gridCol w="372560">
                  <a:extLst>
                    <a:ext uri="{9D8B030D-6E8A-4147-A177-3AD203B41FA5}">
                      <a16:colId xmlns:a16="http://schemas.microsoft.com/office/drawing/2014/main" val="4194990255"/>
                    </a:ext>
                  </a:extLst>
                </a:gridCol>
                <a:gridCol w="650214">
                  <a:extLst>
                    <a:ext uri="{9D8B030D-6E8A-4147-A177-3AD203B41FA5}">
                      <a16:colId xmlns:a16="http://schemas.microsoft.com/office/drawing/2014/main" val="3297224074"/>
                    </a:ext>
                  </a:extLst>
                </a:gridCol>
                <a:gridCol w="1930448">
                  <a:extLst>
                    <a:ext uri="{9D8B030D-6E8A-4147-A177-3AD203B41FA5}">
                      <a16:colId xmlns:a16="http://schemas.microsoft.com/office/drawing/2014/main" val="1350695232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463280641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2757920241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406990983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2870688808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2001866971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1090363531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1287850011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1990878164"/>
                    </a:ext>
                  </a:extLst>
                </a:gridCol>
                <a:gridCol w="953109">
                  <a:extLst>
                    <a:ext uri="{9D8B030D-6E8A-4147-A177-3AD203B41FA5}">
                      <a16:colId xmlns:a16="http://schemas.microsoft.com/office/drawing/2014/main" val="2687716374"/>
                    </a:ext>
                  </a:extLst>
                </a:gridCol>
              </a:tblGrid>
              <a:tr h="76419">
                <a:tc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Learning Objectives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159020"/>
                  </a:ext>
                </a:extLst>
              </a:tr>
              <a:tr h="1293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(oral)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 (written)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036586"/>
                  </a:ext>
                </a:extLst>
              </a:tr>
              <a:tr h="237094">
                <a:tc>
                  <a:txBody>
                    <a:bodyPr/>
                    <a:lstStyle/>
                    <a:p>
                      <a:pPr algn="ctr" fontAlgn="b"/>
                      <a:endParaRPr lang="en-GB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</a:t>
                      </a:r>
                      <a:b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 Specific Knowledge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Critique professional norms &amp; practice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to and generate new ideas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Apply new ideas to existing concepts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Question/challenge/apply evidence-based analysis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oral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written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Awareness of the social and environmental responsibilities of business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Critically assess business models/pratices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808266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N1N431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Webster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and Business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3494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Sudarshan Pillalamarri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Finance and Business (level 6 top up)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ACFI3424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12.03.2020 / J Margerison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ACFI3424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12.03.2020 / J Margerison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ACFI3424 (Exam)</a:t>
                      </a:r>
                      <a:b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05.2020 / J Margerison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ACFI3424 (Exam)</a:t>
                      </a:r>
                      <a:b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05.2020 / J Margerison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472736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 Gerged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CORP3400 (Diss)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04.2020 - W Emambocus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14645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 Calderon (Daly) or Bobb Webber (Erasmus)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(Business Studies - Daly)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10.02.20( Daly)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10.02.20( Daly)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10.02.20( Daly)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473111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Kathrine Lassen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 (Niels Brock)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CORP3544 (Presentation?) Niels Brock only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29th 2020 /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69494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N10011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Louise Obara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33047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Nicholson - BAL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Ent and Inov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ENTE3533 (Report 1)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05.12.19 / S Hill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ENTE3533 (Report 1)</a:t>
                      </a:r>
                      <a:b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05.12.19 / S Hill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ENTE3533 (Report 1)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05.12.19 / S Hill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ENTE3533 (Report 1)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05.12.19 / S Hill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ENTE3533 (Report 1)</a:t>
                      </a:r>
                      <a:b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05.12.19 / S Hill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ENTE1203 (ref report)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05.05.2020 / R Stevens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73982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N1L131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Webber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Economics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410454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N12042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Suman Saha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 Business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CORP3501 (Podcast)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12.11.19 / N Mwila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7757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N3N441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Lisa Wakefield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13866"/>
                  </a:ext>
                </a:extLst>
              </a:tr>
              <a:tr h="2292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N56041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Rachael Mabe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Advertising and Marketing Communications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MARK3003 (Essay)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6.01.20 / R Saunders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MARK3003 (Essay)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6.01.20 / R Saunders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MARK3003 (Plan, Poster &amp; Reflection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22.04.2020 / R Saunders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MARK3003 (Plan, Poster &amp; Reflection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22.04.2020 / R Saunders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MARK3003 (Plan, Poster &amp; Reflection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22.04.2020 / R Saunders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MARK3020 (Pres)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02.2020 / A Takhar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MARK3003 (Plan, Poster &amp; Reflection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22.04.2020 / R Saunders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837820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N20044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Hill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Administration and Management (SCOPE)*</a:t>
                      </a:r>
                      <a:b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Not using Bb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349884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N12041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Alistair Jones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Globalisation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55363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Nurdilek Dalziel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And Marketing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(essay 1)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10.12.19/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(essay 1)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10.12.19/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75213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N1N631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Webber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Management and Human Resource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CORP2165 (Essay)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10.02.20 / K Aluko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(Vid Pres)</a:t>
                      </a:r>
                      <a:b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13.12.2019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(Vid Pres)</a:t>
                      </a:r>
                      <a:b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13.12.2019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HRMG3102 (Dev Rep 1)</a:t>
                      </a:r>
                      <a:b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 / B Miller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HRMG3204 (Essay)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12.04.20 / N Nyathi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57911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 Calderon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226659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L1N331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Godwin Okafor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and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979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L1L232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Godwin Okafor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and Politics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208858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N30042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Linh Nguyen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Finance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ACFI3221 (Podcast: 12.12.19)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Wakefield - Global Finance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328690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N60041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Never Muskwe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Resource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(Vid Pres)</a:t>
                      </a:r>
                      <a:b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13.12.2019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HRMG3201 (Portfolio)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27.03.2020 / H Mumbi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HRMG3102 (Dev Rep 1)</a:t>
                      </a:r>
                      <a:b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27.03.20 / B Miller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HRMG3204 (Essay)</a:t>
                      </a:r>
                      <a:b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12.04.20 / N Nyathi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652539"/>
                  </a:ext>
                </a:extLst>
              </a:tr>
              <a:tr h="2214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N55041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Ojeme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Marketing and Business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(essay 1)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10.12.19/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(essay 1)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10.12.19/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MARK2312 (Report)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07.02.20 / M Ojeme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MARK2312 (Report)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07.02.20 / M Ojeme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MARK2312 (Report)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07.02.20 / M Ojeme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MARK3030 (coursework 2)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04.04.20 / O Dekel-Dachs</a:t>
                      </a:r>
                      <a:br>
                        <a:rPr lang="de-DE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de-DE" sz="3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45293"/>
                  </a:ext>
                </a:extLst>
              </a:tr>
              <a:tr h="2292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N50041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Thomas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 (MARK3027 Report) 1st April 2019 / J Cook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 (MARK3027: Report) 1st April 2019 / J Cook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3027</a:t>
                      </a:r>
                      <a:b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 (MARK3027: Report) 1st April 2019 / J Cook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OR MARK 3027 (MARK3027: Report) 1st April 2019 / J Cook</a:t>
                      </a:r>
                      <a:b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March/April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MARK3008  Diss</a:t>
                      </a:r>
                      <a:b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01.05.19 / N Thomas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25917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N20052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 Hill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Administration and Management (SISFU)*</a:t>
                      </a:r>
                      <a:b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ran as BA Adminstration L6 top up for 18/19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9474"/>
                  </a:ext>
                </a:extLst>
              </a:tr>
              <a:tr h="18275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CMDA / Business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629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953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C1123F4-F152-4C6C-B82C-58E3ED956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135133"/>
              </p:ext>
            </p:extLst>
          </p:nvPr>
        </p:nvGraphicFramePr>
        <p:xfrm>
          <a:off x="771496" y="700048"/>
          <a:ext cx="6837680" cy="1005078"/>
        </p:xfrm>
        <a:graphic>
          <a:graphicData uri="http://schemas.openxmlformats.org/drawingml/2006/table">
            <a:tbl>
              <a:tblPr firstRow="1" firstCol="1" bandRow="1"/>
              <a:tblGrid>
                <a:gridCol w="1617345">
                  <a:extLst>
                    <a:ext uri="{9D8B030D-6E8A-4147-A177-3AD203B41FA5}">
                      <a16:colId xmlns:a16="http://schemas.microsoft.com/office/drawing/2014/main" val="24383756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382874514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1172762160"/>
                    </a:ext>
                  </a:extLst>
                </a:gridCol>
                <a:gridCol w="2339975">
                  <a:extLst>
                    <a:ext uri="{9D8B030D-6E8A-4147-A177-3AD203B41FA5}">
                      <a16:colId xmlns:a16="http://schemas.microsoft.com/office/drawing/2014/main" val="3716818600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Programme: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(e.g. BA (Hons) Accounting)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135993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Location: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(DMU/SCOPE/SISFU/NB)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 Leader: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51339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Level: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UG/PGT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Academic Year: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76549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F0EF6A-E082-433C-84AE-832919D89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72636"/>
              </p:ext>
            </p:extLst>
          </p:nvPr>
        </p:nvGraphicFramePr>
        <p:xfrm>
          <a:off x="771496" y="1860933"/>
          <a:ext cx="9606421" cy="4353043"/>
        </p:xfrm>
        <a:graphic>
          <a:graphicData uri="http://schemas.openxmlformats.org/drawingml/2006/table">
            <a:tbl>
              <a:tblPr firstRow="1" firstCol="1" bandRow="1"/>
              <a:tblGrid>
                <a:gridCol w="1222716">
                  <a:extLst>
                    <a:ext uri="{9D8B030D-6E8A-4147-A177-3AD203B41FA5}">
                      <a16:colId xmlns:a16="http://schemas.microsoft.com/office/drawing/2014/main" val="3794365660"/>
                    </a:ext>
                  </a:extLst>
                </a:gridCol>
                <a:gridCol w="1342962">
                  <a:extLst>
                    <a:ext uri="{9D8B030D-6E8A-4147-A177-3AD203B41FA5}">
                      <a16:colId xmlns:a16="http://schemas.microsoft.com/office/drawing/2014/main" val="489987321"/>
                    </a:ext>
                  </a:extLst>
                </a:gridCol>
                <a:gridCol w="858812">
                  <a:extLst>
                    <a:ext uri="{9D8B030D-6E8A-4147-A177-3AD203B41FA5}">
                      <a16:colId xmlns:a16="http://schemas.microsoft.com/office/drawing/2014/main" val="3491216576"/>
                    </a:ext>
                  </a:extLst>
                </a:gridCol>
                <a:gridCol w="879697">
                  <a:extLst>
                    <a:ext uri="{9D8B030D-6E8A-4147-A177-3AD203B41FA5}">
                      <a16:colId xmlns:a16="http://schemas.microsoft.com/office/drawing/2014/main" val="585597452"/>
                    </a:ext>
                  </a:extLst>
                </a:gridCol>
                <a:gridCol w="2659344">
                  <a:extLst>
                    <a:ext uri="{9D8B030D-6E8A-4147-A177-3AD203B41FA5}">
                      <a16:colId xmlns:a16="http://schemas.microsoft.com/office/drawing/2014/main" val="3279369689"/>
                    </a:ext>
                  </a:extLst>
                </a:gridCol>
                <a:gridCol w="1596113">
                  <a:extLst>
                    <a:ext uri="{9D8B030D-6E8A-4147-A177-3AD203B41FA5}">
                      <a16:colId xmlns:a16="http://schemas.microsoft.com/office/drawing/2014/main" val="82941173"/>
                    </a:ext>
                  </a:extLst>
                </a:gridCol>
                <a:gridCol w="1046777">
                  <a:extLst>
                    <a:ext uri="{9D8B030D-6E8A-4147-A177-3AD203B41FA5}">
                      <a16:colId xmlns:a16="http://schemas.microsoft.com/office/drawing/2014/main" val="3136272639"/>
                    </a:ext>
                  </a:extLst>
                </a:gridCol>
              </a:tblGrid>
              <a:tr h="508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Learning Goal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Measurement Method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(e.g. Rubric)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Collection Date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Continuous Improvement Action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Implemented By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Data Collection Date</a:t>
                      </a:r>
                      <a:endParaRPr lang="en-GB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363001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220621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59004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864170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919912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910"/>
                  </a:ext>
                </a:extLst>
              </a:tr>
              <a:tr h="6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351" marR="68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860187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6CFCB5AD-DEC8-4073-A727-5FDDAE925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21293" y="24270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515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84CA1C6-455A-493B-873C-9660BA28B031}"/>
              </a:ext>
            </a:extLst>
          </p:cNvPr>
          <p:cNvSpPr/>
          <p:nvPr/>
        </p:nvSpPr>
        <p:spPr>
          <a:xfrm>
            <a:off x="7100711" y="-11953"/>
            <a:ext cx="5100620" cy="6877050"/>
          </a:xfrm>
          <a:custGeom>
            <a:avLst/>
            <a:gdLst>
              <a:gd name="connsiteX0" fmla="*/ 1028700 w 2990850"/>
              <a:gd name="connsiteY0" fmla="*/ 6350 h 4756150"/>
              <a:gd name="connsiteX1" fmla="*/ 2984500 w 2990850"/>
              <a:gd name="connsiteY1" fmla="*/ 6350 h 4756150"/>
              <a:gd name="connsiteX2" fmla="*/ 2984500 w 2990850"/>
              <a:gd name="connsiteY2" fmla="*/ 0 h 4756150"/>
              <a:gd name="connsiteX3" fmla="*/ 2984500 w 2990850"/>
              <a:gd name="connsiteY3" fmla="*/ 4756150 h 4756150"/>
              <a:gd name="connsiteX4" fmla="*/ 2990850 w 2990850"/>
              <a:gd name="connsiteY4" fmla="*/ 4756150 h 4756150"/>
              <a:gd name="connsiteX5" fmla="*/ 0 w 2990850"/>
              <a:gd name="connsiteY5" fmla="*/ 4756150 h 4756150"/>
              <a:gd name="connsiteX6" fmla="*/ 0 w 2990850"/>
              <a:gd name="connsiteY6" fmla="*/ 4749800 h 4756150"/>
              <a:gd name="connsiteX7" fmla="*/ 1028700 w 2990850"/>
              <a:gd name="connsiteY7" fmla="*/ 6350 h 475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0850" h="4756150">
                <a:moveTo>
                  <a:pt x="1028700" y="6350"/>
                </a:moveTo>
                <a:lnTo>
                  <a:pt x="2984500" y="6350"/>
                </a:lnTo>
                <a:lnTo>
                  <a:pt x="2984500" y="0"/>
                </a:lnTo>
                <a:lnTo>
                  <a:pt x="2984500" y="4756150"/>
                </a:lnTo>
                <a:lnTo>
                  <a:pt x="2990850" y="4756150"/>
                </a:lnTo>
                <a:lnTo>
                  <a:pt x="0" y="4756150"/>
                </a:lnTo>
                <a:lnTo>
                  <a:pt x="0" y="4749800"/>
                </a:lnTo>
                <a:lnTo>
                  <a:pt x="1028700" y="6350"/>
                </a:lnTo>
                <a:close/>
              </a:path>
            </a:pathLst>
          </a:custGeom>
          <a:solidFill>
            <a:srgbClr val="A017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7417457" y="6120525"/>
            <a:ext cx="4663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3200" b="1" dirty="0">
                <a:latin typeface="Priori Sans OT" panose="02000603080000020003" pitchFamily="50" charset="0"/>
              </a:rPr>
              <a:t> </a:t>
            </a:r>
            <a:r>
              <a:rPr lang="en-GB" sz="32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EE3B5-0E66-4719-B441-1CDBD3BB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80" y="528304"/>
            <a:ext cx="4605810" cy="13692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3E6F8BF-4654-45B8-B2A6-C9431F788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6" y="4780243"/>
            <a:ext cx="380696" cy="3806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D707F4-55E3-4315-802C-8C32CD7DC7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6" y="3690216"/>
            <a:ext cx="380696" cy="3806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B23B2D-026F-41E7-A6CD-5317D958FF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6" y="5325267"/>
            <a:ext cx="380696" cy="3806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9F4266-9A24-4D33-8890-5F4B4DF30B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6" y="4233715"/>
            <a:ext cx="380696" cy="380696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4642D59-DB53-450C-975F-1E501E38010D}"/>
              </a:ext>
            </a:extLst>
          </p:cNvPr>
          <p:cNvSpPr/>
          <p:nvPr/>
        </p:nvSpPr>
        <p:spPr>
          <a:xfrm>
            <a:off x="1074956" y="3701580"/>
            <a:ext cx="3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/LeicesterCastleExecutiveEducation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0D6693-C527-4633-B5FF-564E3FFD7693}"/>
              </a:ext>
            </a:extLst>
          </p:cNvPr>
          <p:cNvSpPr/>
          <p:nvPr/>
        </p:nvSpPr>
        <p:spPr>
          <a:xfrm>
            <a:off x="1074956" y="4791607"/>
            <a:ext cx="1549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effectLst/>
                <a:latin typeface="system-ui"/>
              </a:rPr>
              <a:t>@leicscastlebs</a:t>
            </a: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1D629B-34C1-4308-B66A-70958F9C0DE1}"/>
              </a:ext>
            </a:extLst>
          </p:cNvPr>
          <p:cNvSpPr/>
          <p:nvPr/>
        </p:nvSpPr>
        <p:spPr>
          <a:xfrm>
            <a:off x="1074956" y="4245079"/>
            <a:ext cx="1601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/leicestercastle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C478AC-D277-43CD-80C9-47EBB49355C3}"/>
              </a:ext>
            </a:extLst>
          </p:cNvPr>
          <p:cNvSpPr/>
          <p:nvPr/>
        </p:nvSpPr>
        <p:spPr>
          <a:xfrm>
            <a:off x="1074956" y="5336631"/>
            <a:ext cx="13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@lcbsexeed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41BECA5-82C5-4930-B828-9B1A8330F457}"/>
              </a:ext>
            </a:extLst>
          </p:cNvPr>
          <p:cNvSpPr/>
          <p:nvPr/>
        </p:nvSpPr>
        <p:spPr>
          <a:xfrm>
            <a:off x="541114" y="6120525"/>
            <a:ext cx="29654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Priori Sans OT" panose="02000603080000020003" pitchFamily="50" charset="0"/>
              </a:rPr>
              <a:t>www.</a:t>
            </a:r>
            <a:r>
              <a:rPr lang="en-GB" sz="3200" b="1" dirty="0">
                <a:latin typeface="Priori Sans OT" panose="02000603080000020003" pitchFamily="50" charset="0"/>
              </a:rPr>
              <a:t>LCBS</a:t>
            </a:r>
            <a:r>
              <a:rPr lang="en-GB" sz="3200" dirty="0">
                <a:latin typeface="Priori Sans OT" panose="02000603080000020003" pitchFamily="50" charset="0"/>
              </a:rPr>
              <a:t>.ac.uk</a:t>
            </a:r>
          </a:p>
        </p:txBody>
      </p:sp>
    </p:spTree>
    <p:extLst>
      <p:ext uri="{BB962C8B-B14F-4D97-AF65-F5344CB8AC3E}">
        <p14:creationId xmlns:p14="http://schemas.microsoft.com/office/powerpoint/2010/main" val="150475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798581"/>
            <a:ext cx="32523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What is AoL?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7"/>
            <a:ext cx="3495675" cy="45719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383B190D-6E66-4259-9E26-7BF74AF1EF2F}"/>
              </a:ext>
            </a:extLst>
          </p:cNvPr>
          <p:cNvSpPr txBox="1">
            <a:spLocks/>
          </p:cNvSpPr>
          <p:nvPr/>
        </p:nvSpPr>
        <p:spPr>
          <a:xfrm>
            <a:off x="2152650" y="1690689"/>
            <a:ext cx="7886700" cy="44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  Assessment is the systematic collection, review, and use of information about educational programs undertaken for the purpose of improving student learning and development. (Polomba &amp; Banta, 1999). </a:t>
            </a:r>
          </a:p>
          <a:p>
            <a:endParaRPr lang="en-US" sz="2000" dirty="0"/>
          </a:p>
        </p:txBody>
      </p:sp>
      <p:pic>
        <p:nvPicPr>
          <p:cNvPr id="11" name="Picture 2" descr="http://www.macroeducation.org/wp-content/uploads/2012/07/calvin_and_hobbes_rote_learning.jpg">
            <a:extLst>
              <a:ext uri="{FF2B5EF4-FFF2-40B4-BE49-F238E27FC236}">
                <a16:creationId xmlns:a16="http://schemas.microsoft.com/office/drawing/2014/main" id="{195F38E5-0265-4335-BF42-5CA812511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4089999"/>
            <a:ext cx="5867400" cy="1867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9F25C6C5-7D57-4B3A-9672-B49F02CB33AE}"/>
              </a:ext>
            </a:extLst>
          </p:cNvPr>
          <p:cNvSpPr txBox="1">
            <a:spLocks/>
          </p:cNvSpPr>
          <p:nvPr/>
        </p:nvSpPr>
        <p:spPr bwMode="auto">
          <a:xfrm>
            <a:off x="4052887" y="5978918"/>
            <a:ext cx="4086225" cy="286652"/>
          </a:xfrm>
          <a:prstGeom prst="rect">
            <a:avLst/>
          </a:prstGeom>
          <a:noFill/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1400" b="0" dirty="0"/>
              <a:t>Image courtesy of http://www.macroeducation.org</a:t>
            </a:r>
          </a:p>
        </p:txBody>
      </p:sp>
    </p:spTree>
    <p:extLst>
      <p:ext uri="{BB962C8B-B14F-4D97-AF65-F5344CB8AC3E}">
        <p14:creationId xmlns:p14="http://schemas.microsoft.com/office/powerpoint/2010/main" val="25848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798581"/>
            <a:ext cx="42238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The AoL Process…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7"/>
            <a:ext cx="4591051" cy="45719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DFCE60-F78B-464E-9C34-5CE1CA8ED11C}"/>
              </a:ext>
            </a:extLst>
          </p:cNvPr>
          <p:cNvSpPr txBox="1">
            <a:spLocks/>
          </p:cNvSpPr>
          <p:nvPr/>
        </p:nvSpPr>
        <p:spPr>
          <a:xfrm>
            <a:off x="519560" y="2285373"/>
            <a:ext cx="10515600" cy="3089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US" sz="2800" dirty="0"/>
              <a:t>Defining goals and objectives (making our expectations explicit).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US" sz="2800" dirty="0"/>
              <a:t>Aligning curricula with those goals.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US" sz="2800" dirty="0"/>
              <a:t>Identifying instruments and measures to assess learning.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US" sz="2800" dirty="0"/>
              <a:t>Collecting, analysing and disseminating assessment information.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US" sz="2800" dirty="0"/>
              <a:t>Using assessment for continuous improvement, and documentation. 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014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59" y="798581"/>
            <a:ext cx="53192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The Process Restated…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7"/>
            <a:ext cx="5676901" cy="45719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DFCE60-F78B-464E-9C34-5CE1CA8ED11C}"/>
              </a:ext>
            </a:extLst>
          </p:cNvPr>
          <p:cNvSpPr txBox="1">
            <a:spLocks/>
          </p:cNvSpPr>
          <p:nvPr/>
        </p:nvSpPr>
        <p:spPr>
          <a:xfrm>
            <a:off x="519559" y="2087657"/>
            <a:ext cx="10515600" cy="30892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/>
              <a:t>Another form of the previous steps can be stated as: </a:t>
            </a:r>
          </a:p>
          <a:p>
            <a:pPr algn="l"/>
            <a:endParaRPr lang="en-US" sz="1600" dirty="0"/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What will our students learn in our program? What are our expectations?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How will they learn it?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How will we know they have learned it or not?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What will we do if they have not learned it? 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341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933389"/>
            <a:ext cx="8395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+mj-lt"/>
              </a:rPr>
              <a:t>What do the standards really say about AoL?</a:t>
            </a:r>
            <a:endParaRPr lang="en-GB" sz="2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6"/>
            <a:ext cx="8734426" cy="45719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DFCE60-F78B-464E-9C34-5CE1CA8ED11C}"/>
              </a:ext>
            </a:extLst>
          </p:cNvPr>
          <p:cNvSpPr txBox="1">
            <a:spLocks/>
          </p:cNvSpPr>
          <p:nvPr/>
        </p:nvSpPr>
        <p:spPr>
          <a:xfrm>
            <a:off x="519560" y="2133376"/>
            <a:ext cx="10515600" cy="3089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Programme-level learning goals and objectives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Mission-driven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Direct measures for assessment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Indirect measures to complement the picture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Knowledge and skills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Use data for programme improvement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072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43286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AoL - Terminology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6"/>
            <a:ext cx="4638676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DFCE60-F78B-464E-9C34-5CE1CA8ED11C}"/>
              </a:ext>
            </a:extLst>
          </p:cNvPr>
          <p:cNvSpPr txBox="1">
            <a:spLocks/>
          </p:cNvSpPr>
          <p:nvPr/>
        </p:nvSpPr>
        <p:spPr>
          <a:xfrm>
            <a:off x="519560" y="2267336"/>
            <a:ext cx="10515600" cy="2333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Assurance of learning and outcome assessment.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Goals and objectives.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Direct and indirect measures.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Formative and summative assessment.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160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38838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66622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Key Terms: Direct vs. Indirect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1" y="1541976"/>
            <a:ext cx="7058026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DFCE60-F78B-464E-9C34-5CE1CA8ED11C}"/>
              </a:ext>
            </a:extLst>
          </p:cNvPr>
          <p:cNvSpPr txBox="1">
            <a:spLocks/>
          </p:cNvSpPr>
          <p:nvPr/>
        </p:nvSpPr>
        <p:spPr>
          <a:xfrm>
            <a:off x="519560" y="2149482"/>
            <a:ext cx="10948540" cy="29656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3000" dirty="0">
                <a:latin typeface="Arial" charset="0"/>
                <a:cs typeface="Arial" charset="0"/>
              </a:rPr>
              <a:t>Direct vs. Indirect measure:</a:t>
            </a:r>
          </a:p>
          <a:p>
            <a:pPr algn="l"/>
            <a:endParaRPr lang="en-US" altLang="en-US" dirty="0">
              <a:latin typeface="Arial" charset="0"/>
              <a:cs typeface="Arial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600" b="1" dirty="0">
                <a:latin typeface="Arial" charset="0"/>
                <a:cs typeface="Arial" charset="0"/>
              </a:rPr>
              <a:t>Direct measure: </a:t>
            </a:r>
            <a:r>
              <a:rPr lang="en-US" altLang="en-US" sz="2600" dirty="0">
                <a:latin typeface="Arial" charset="0"/>
                <a:cs typeface="Arial" charset="0"/>
              </a:rPr>
              <a:t>a measure based on students demonstrating their knowledge or skill.</a:t>
            </a:r>
          </a:p>
          <a:p>
            <a:pPr lvl="1" algn="l"/>
            <a:endParaRPr lang="en-US" altLang="en-US" sz="2600" dirty="0">
              <a:latin typeface="Arial" charset="0"/>
              <a:cs typeface="Arial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600" b="1" dirty="0">
                <a:latin typeface="Arial" charset="0"/>
                <a:cs typeface="Arial" charset="0"/>
              </a:rPr>
              <a:t>Indirect measure: </a:t>
            </a:r>
            <a:r>
              <a:rPr lang="en-US" altLang="en-US" sz="2600" dirty="0">
                <a:latin typeface="Arial" charset="0"/>
                <a:cs typeface="Arial" charset="0"/>
              </a:rPr>
              <a:t>a measure based on individuals, other than students, giving their opinions about the learning that occurs in the program.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136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A0989B-0480-4EA7-A62A-18D4E2431A66}"/>
              </a:ext>
            </a:extLst>
          </p:cNvPr>
          <p:cNvSpPr/>
          <p:nvPr/>
        </p:nvSpPr>
        <p:spPr>
          <a:xfrm>
            <a:off x="0" y="6281343"/>
            <a:ext cx="12192000" cy="576657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68374B-D5B5-4330-BD6A-FE17583FA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91058"/>
            <a:ext cx="3000999" cy="892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F8E0-9B4F-4691-9EAB-0853BA7A617C}"/>
              </a:ext>
            </a:extLst>
          </p:cNvPr>
          <p:cNvSpPr txBox="1"/>
          <p:nvPr/>
        </p:nvSpPr>
        <p:spPr>
          <a:xfrm>
            <a:off x="8439510" y="6305277"/>
            <a:ext cx="35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Priori Sans OT" panose="02000603080000020003" pitchFamily="50" charset="0"/>
              </a:rPr>
              <a:t>BEYOND</a:t>
            </a:r>
            <a:r>
              <a:rPr lang="en-GB" sz="2400" b="1" dirty="0">
                <a:latin typeface="Priori Sans OT" panose="02000603080000020003" pitchFamily="50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Priori Sans OT" panose="02000603080000020003" pitchFamily="50" charset="0"/>
              </a:rPr>
              <a:t>BUSINESS AS USUAL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B0F2CB-50C5-42A2-B9AD-11EACF5C02A8}"/>
              </a:ext>
            </a:extLst>
          </p:cNvPr>
          <p:cNvSpPr/>
          <p:nvPr/>
        </p:nvSpPr>
        <p:spPr>
          <a:xfrm>
            <a:off x="519560" y="826141"/>
            <a:ext cx="69099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+mj-lt"/>
              </a:rPr>
              <a:t>Direct vs. Indirect Assessment</a:t>
            </a:r>
            <a:endParaRPr lang="en-GB" sz="32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686579-4D85-4877-829F-074CEE176229}"/>
              </a:ext>
            </a:extLst>
          </p:cNvPr>
          <p:cNvSpPr/>
          <p:nvPr/>
        </p:nvSpPr>
        <p:spPr>
          <a:xfrm>
            <a:off x="-2" y="1541976"/>
            <a:ext cx="7315202" cy="53606"/>
          </a:xfrm>
          <a:prstGeom prst="rect">
            <a:avLst/>
          </a:prstGeom>
          <a:solidFill>
            <a:srgbClr val="A017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8EFB24C-7FDC-4970-9921-874F42229C96}"/>
              </a:ext>
            </a:extLst>
          </p:cNvPr>
          <p:cNvSpPr txBox="1">
            <a:spLocks noChangeArrowheads="1"/>
          </p:cNvSpPr>
          <p:nvPr/>
        </p:nvSpPr>
        <p:spPr>
          <a:xfrm>
            <a:off x="519560" y="21399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Direct assessment acquires evidence about student learning and the learning environment: Exams, projects, logs, portfolios, observations…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Indirect assessment acquires evidence about how students (or other stakeholders) feel about learning and their learning environment: Surveys, questionnaires, interviews, focus groups, reflective essays…</a:t>
            </a:r>
          </a:p>
        </p:txBody>
      </p:sp>
    </p:spTree>
    <p:extLst>
      <p:ext uri="{BB962C8B-B14F-4D97-AF65-F5344CB8AC3E}">
        <p14:creationId xmlns:p14="http://schemas.microsoft.com/office/powerpoint/2010/main" val="61040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D7D09B9C7E24191BACF04B3F24E5E" ma:contentTypeVersion="13" ma:contentTypeDescription="Create a new document." ma:contentTypeScope="" ma:versionID="94bbd2f203f36cea9a4e92b2542948dd">
  <xsd:schema xmlns:xsd="http://www.w3.org/2001/XMLSchema" xmlns:xs="http://www.w3.org/2001/XMLSchema" xmlns:p="http://schemas.microsoft.com/office/2006/metadata/properties" xmlns:ns3="8569d1ab-51fe-4231-b17e-32562fac5317" xmlns:ns4="02ae60dd-0e14-472f-a29a-565cc7036e77" targetNamespace="http://schemas.microsoft.com/office/2006/metadata/properties" ma:root="true" ma:fieldsID="afa9c564d3bb55c7c1d73639eba36eaf" ns3:_="" ns4:_="">
    <xsd:import namespace="8569d1ab-51fe-4231-b17e-32562fac5317"/>
    <xsd:import namespace="02ae60dd-0e14-472f-a29a-565cc7036e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69d1ab-51fe-4231-b17e-32562fac53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ae60dd-0e14-472f-a29a-565cc7036e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647EC4-A69A-4979-AAC0-D189BB3E28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69d1ab-51fe-4231-b17e-32562fac5317"/>
    <ds:schemaRef ds:uri="02ae60dd-0e14-472f-a29a-565cc7036e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1277F-74B2-4253-A10C-DD796BDFB2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524D9D-168B-4A87-9CDC-FB971BB3816B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02ae60dd-0e14-472f-a29a-565cc7036e77"/>
    <ds:schemaRef ds:uri="8569d1ab-51fe-4231-b17e-32562fac531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2224</Words>
  <Application>Microsoft Office PowerPoint</Application>
  <PresentationFormat>Widescreen</PresentationFormat>
  <Paragraphs>820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Priori Sans OT</vt:lpstr>
      <vt:lpstr>system-ui</vt:lpstr>
      <vt:lpstr>Office Theme</vt:lpstr>
      <vt:lpstr>AACSB: Assurance of Learning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Parkin</dc:creator>
  <cp:lastModifiedBy>Steve Baguley</cp:lastModifiedBy>
  <cp:revision>19</cp:revision>
  <dcterms:created xsi:type="dcterms:W3CDTF">2020-02-25T14:23:10Z</dcterms:created>
  <dcterms:modified xsi:type="dcterms:W3CDTF">2020-07-08T11:54:15Z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0x010100A74D7D09B9C7E24191BACF04B3F24E5E</vt:lpwstr>
  </property>
</Properties>
</file>