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lec-admin.dmu.ac.uk\shares\ESTATES\Estate%20Management\Environment%20and%20Sustainability\ESD\NUS%20skills%20for%20sustainable%20development\NUS_SustSkillsDMU_Multiyr_16to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lec-admin.dmu.ac.uk\shares\ESTATES\Estate%20Management\Environment%20and%20Sustainability\ESD\NUS%20skills%20for%20sustainable%20development\NUS_SustSkillsDMU_Multiyr_16to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lec-admin.dmu.ac.uk\shares\ESTATES\Estate%20Management\Environment%20and%20Sustainability\ESD\NUS%20skills%20for%20sustainable%20development\NUS_SustSkillsDMU_Multiyr_16to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'Analysis 2024'!$I$118</c:f>
              <c:strCache>
                <c:ptCount val="1"/>
                <c:pt idx="0">
                  <c:v>Extensively covered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'Analysis 2024'!$A$120:$A$124</c:f>
              <c:strCache>
                <c:ptCount val="5"/>
                <c:pt idx="0">
                  <c:v>Perspectives from groups underrepresented in our society </c:v>
                </c:pt>
                <c:pt idx="1">
                  <c:v>Perspectives from cultures which have historically been exploited</c:v>
                </c:pt>
                <c:pt idx="2">
                  <c:v>Perspectives from cultures around the world</c:v>
                </c:pt>
                <c:pt idx="3">
                  <c:v>How the ways in which I am taught and the content I learn has been influenced by processes like colonialism</c:v>
                </c:pt>
                <c:pt idx="4">
                  <c:v>The connections between historical processes, such as colonialism, and issues we’re facing today, such as climate change</c:v>
                </c:pt>
              </c:strCache>
            </c:strRef>
          </c:cat>
          <c:val>
            <c:numRef>
              <c:f>'Analysis 2024'!$I$120:$I$124</c:f>
              <c:numCache>
                <c:formatCode>0.00%</c:formatCode>
                <c:ptCount val="5"/>
                <c:pt idx="0">
                  <c:v>0.29850746268656714</c:v>
                </c:pt>
                <c:pt idx="1">
                  <c:v>0.2462686567164179</c:v>
                </c:pt>
                <c:pt idx="2">
                  <c:v>0.26865671641791045</c:v>
                </c:pt>
                <c:pt idx="3">
                  <c:v>0.2462686567164179</c:v>
                </c:pt>
                <c:pt idx="4">
                  <c:v>0.23880597014925373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B5-462F-B341-0AF451F4467F}"/>
            </c:ext>
          </c:extLst>
        </c:ser>
        <c:ser>
          <c:idx val="1"/>
          <c:order val="1"/>
          <c:tx>
            <c:strRef>
              <c:f>'Analysis 2024'!$J$118</c:f>
              <c:strCache>
                <c:ptCount val="1"/>
                <c:pt idx="0">
                  <c:v>Moderately covered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'Analysis 2024'!$A$120:$A$124</c:f>
              <c:strCache>
                <c:ptCount val="5"/>
                <c:pt idx="0">
                  <c:v>Perspectives from groups underrepresented in our society </c:v>
                </c:pt>
                <c:pt idx="1">
                  <c:v>Perspectives from cultures which have historically been exploited</c:v>
                </c:pt>
                <c:pt idx="2">
                  <c:v>Perspectives from cultures around the world</c:v>
                </c:pt>
                <c:pt idx="3">
                  <c:v>How the ways in which I am taught and the content I learn has been influenced by processes like colonialism</c:v>
                </c:pt>
                <c:pt idx="4">
                  <c:v>The connections between historical processes, such as colonialism, and issues we’re facing today, such as climate change</c:v>
                </c:pt>
              </c:strCache>
            </c:strRef>
          </c:cat>
          <c:val>
            <c:numRef>
              <c:f>'Analysis 2024'!$J$120:$J$124</c:f>
              <c:numCache>
                <c:formatCode>0.00%</c:formatCode>
                <c:ptCount val="5"/>
                <c:pt idx="0">
                  <c:v>0.28358208955223879</c:v>
                </c:pt>
                <c:pt idx="1">
                  <c:v>0.29850746268656714</c:v>
                </c:pt>
                <c:pt idx="2">
                  <c:v>0.31343283582089554</c:v>
                </c:pt>
                <c:pt idx="3">
                  <c:v>0.23880597014925373</c:v>
                </c:pt>
                <c:pt idx="4">
                  <c:v>0.23134328358208955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B5-462F-B341-0AF451F4467F}"/>
            </c:ext>
          </c:extLst>
        </c:ser>
        <c:ser>
          <c:idx val="2"/>
          <c:order val="2"/>
          <c:tx>
            <c:strRef>
              <c:f>'Analysis 2024'!$K$118</c:f>
              <c:strCache>
                <c:ptCount val="1"/>
                <c:pt idx="0">
                  <c:v>Covered a little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'Analysis 2024'!$A$120:$A$124</c:f>
              <c:strCache>
                <c:ptCount val="5"/>
                <c:pt idx="0">
                  <c:v>Perspectives from groups underrepresented in our society </c:v>
                </c:pt>
                <c:pt idx="1">
                  <c:v>Perspectives from cultures which have historically been exploited</c:v>
                </c:pt>
                <c:pt idx="2">
                  <c:v>Perspectives from cultures around the world</c:v>
                </c:pt>
                <c:pt idx="3">
                  <c:v>How the ways in which I am taught and the content I learn has been influenced by processes like colonialism</c:v>
                </c:pt>
                <c:pt idx="4">
                  <c:v>The connections between historical processes, such as colonialism, and issues we’re facing today, such as climate change</c:v>
                </c:pt>
              </c:strCache>
            </c:strRef>
          </c:cat>
          <c:val>
            <c:numRef>
              <c:f>'Analysis 2024'!$K$120:$K$124</c:f>
              <c:numCache>
                <c:formatCode>0.00%</c:formatCode>
                <c:ptCount val="5"/>
                <c:pt idx="0">
                  <c:v>0.20895522388059701</c:v>
                </c:pt>
                <c:pt idx="1">
                  <c:v>0.14925373134328357</c:v>
                </c:pt>
                <c:pt idx="2">
                  <c:v>0.19402985074626866</c:v>
                </c:pt>
                <c:pt idx="3">
                  <c:v>0.23134328358208955</c:v>
                </c:pt>
                <c:pt idx="4">
                  <c:v>0.19402985074626866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B5-462F-B341-0AF451F4467F}"/>
            </c:ext>
          </c:extLst>
        </c:ser>
        <c:ser>
          <c:idx val="3"/>
          <c:order val="3"/>
          <c:tx>
            <c:strRef>
              <c:f>'Analysis 2024'!$L$118</c:f>
              <c:strCache>
                <c:ptCount val="1"/>
                <c:pt idx="0">
                  <c:v>Not covered at all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'Analysis 2024'!$A$120:$A$124</c:f>
              <c:strCache>
                <c:ptCount val="5"/>
                <c:pt idx="0">
                  <c:v>Perspectives from groups underrepresented in our society </c:v>
                </c:pt>
                <c:pt idx="1">
                  <c:v>Perspectives from cultures which have historically been exploited</c:v>
                </c:pt>
                <c:pt idx="2">
                  <c:v>Perspectives from cultures around the world</c:v>
                </c:pt>
                <c:pt idx="3">
                  <c:v>How the ways in which I am taught and the content I learn has been influenced by processes like colonialism</c:v>
                </c:pt>
                <c:pt idx="4">
                  <c:v>The connections between historical processes, such as colonialism, and issues we’re facing today, such as climate change</c:v>
                </c:pt>
              </c:strCache>
            </c:strRef>
          </c:cat>
          <c:val>
            <c:numRef>
              <c:f>'Analysis 2024'!$L$120:$L$124</c:f>
              <c:numCache>
                <c:formatCode>0.00%</c:formatCode>
                <c:ptCount val="5"/>
                <c:pt idx="0">
                  <c:v>0.11940298507462686</c:v>
                </c:pt>
                <c:pt idx="1">
                  <c:v>0.20895522388059701</c:v>
                </c:pt>
                <c:pt idx="2">
                  <c:v>0.13432835820895522</c:v>
                </c:pt>
                <c:pt idx="3">
                  <c:v>0.19402985074626866</c:v>
                </c:pt>
                <c:pt idx="4">
                  <c:v>0.26119402985074625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B5-462F-B341-0AF451F4467F}"/>
            </c:ext>
          </c:extLst>
        </c:ser>
        <c:ser>
          <c:idx val="4"/>
          <c:order val="4"/>
          <c:tx>
            <c:strRef>
              <c:f>'Analysis 2024'!$M$118</c:f>
              <c:strCache>
                <c:ptCount val="1"/>
                <c:pt idx="0">
                  <c:v>Don’t know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'Analysis 2024'!$A$120:$A$124</c:f>
              <c:strCache>
                <c:ptCount val="5"/>
                <c:pt idx="0">
                  <c:v>Perspectives from groups underrepresented in our society </c:v>
                </c:pt>
                <c:pt idx="1">
                  <c:v>Perspectives from cultures which have historically been exploited</c:v>
                </c:pt>
                <c:pt idx="2">
                  <c:v>Perspectives from cultures around the world</c:v>
                </c:pt>
                <c:pt idx="3">
                  <c:v>How the ways in which I am taught and the content I learn has been influenced by processes like colonialism</c:v>
                </c:pt>
                <c:pt idx="4">
                  <c:v>The connections between historical processes, such as colonialism, and issues we’re facing today, such as climate change</c:v>
                </c:pt>
              </c:strCache>
            </c:strRef>
          </c:cat>
          <c:val>
            <c:numRef>
              <c:f>'Analysis 2024'!$M$120:$M$124</c:f>
              <c:numCache>
                <c:formatCode>0.00%</c:formatCode>
                <c:ptCount val="5"/>
                <c:pt idx="0">
                  <c:v>1.4925373134328358E-2</c:v>
                </c:pt>
                <c:pt idx="1">
                  <c:v>2.2388059701492536E-2</c:v>
                </c:pt>
                <c:pt idx="2">
                  <c:v>2.9850746268656716E-2</c:v>
                </c:pt>
                <c:pt idx="3">
                  <c:v>2.9850746268656716E-2</c:v>
                </c:pt>
                <c:pt idx="4">
                  <c:v>1.4925373134328358E-2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B5-462F-B341-0AF451F44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56626032"/>
        <c:axId val="1456631856"/>
      </c:barChart>
      <c:catAx>
        <c:axId val="1456626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6631856"/>
        <c:crosses val="autoZero"/>
        <c:auto val="1"/>
        <c:lblAlgn val="ctr"/>
        <c:lblOffset val="100"/>
        <c:noMultiLvlLbl val="0"/>
      </c:catAx>
      <c:valAx>
        <c:axId val="145663185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6626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'Analysis 2024'!$A$86:$A$99</c:f>
              <c:strCache>
                <c:ptCount val="14"/>
                <c:pt idx="0">
                  <c:v>Accountability and ethics</c:v>
                </c:pt>
                <c:pt idx="1">
                  <c:v>Biological diversity and nature</c:v>
                </c:pt>
                <c:pt idx="2">
                  <c:v>Citizenship and democracy</c:v>
                </c:pt>
                <c:pt idx="3">
                  <c:v>Consumerism, global and ethical trade</c:v>
                </c:pt>
                <c:pt idx="4">
                  <c:v>Corporate social responsibility / business ethics</c:v>
                </c:pt>
                <c:pt idx="5">
                  <c:v>Cultural diversity and equality</c:v>
                </c:pt>
                <c:pt idx="6">
                  <c:v>Ecosystems and ecological principles</c:v>
                </c:pt>
                <c:pt idx="7">
                  <c:v>Social justice</c:v>
                </c:pt>
                <c:pt idx="8">
                  <c:v>Health and wellbeing</c:v>
                </c:pt>
                <c:pt idx="9">
                  <c:v>Human rights</c:v>
                </c:pt>
                <c:pt idx="10">
                  <c:v>Climate change</c:v>
                </c:pt>
                <c:pt idx="11">
                  <c:v>Waste, water, energy</c:v>
                </c:pt>
                <c:pt idx="12">
                  <c:v>Colonialism and its influences in the past and today</c:v>
                </c:pt>
                <c:pt idx="13">
                  <c:v>Rural and urban development</c:v>
                </c:pt>
              </c:strCache>
            </c:strRef>
          </c:cat>
          <c:val>
            <c:numRef>
              <c:f>'Analysis 2024'!$D$86:$D$99</c:f>
              <c:numCache>
                <c:formatCode>0.00%</c:formatCode>
                <c:ptCount val="14"/>
                <c:pt idx="0">
                  <c:v>0.51</c:v>
                </c:pt>
                <c:pt idx="1">
                  <c:v>0.22</c:v>
                </c:pt>
                <c:pt idx="2">
                  <c:v>0.26</c:v>
                </c:pt>
                <c:pt idx="3">
                  <c:v>0.4</c:v>
                </c:pt>
                <c:pt idx="4">
                  <c:v>0.5</c:v>
                </c:pt>
                <c:pt idx="5">
                  <c:v>0.55000000000000004</c:v>
                </c:pt>
                <c:pt idx="6">
                  <c:v>0.2</c:v>
                </c:pt>
                <c:pt idx="7">
                  <c:v>0.39</c:v>
                </c:pt>
                <c:pt idx="8">
                  <c:v>0.45</c:v>
                </c:pt>
                <c:pt idx="9">
                  <c:v>0.49</c:v>
                </c:pt>
                <c:pt idx="10">
                  <c:v>0.33</c:v>
                </c:pt>
                <c:pt idx="11">
                  <c:v>0.3</c:v>
                </c:pt>
                <c:pt idx="12">
                  <c:v>0.2</c:v>
                </c:pt>
                <c:pt idx="13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F8-45E7-8155-0372D4C2B4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11126591"/>
        <c:axId val="1211132415"/>
      </c:barChart>
      <c:catAx>
        <c:axId val="12111265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1132415"/>
        <c:crosses val="autoZero"/>
        <c:auto val="1"/>
        <c:lblAlgn val="ctr"/>
        <c:lblOffset val="100"/>
        <c:noMultiLvlLbl val="0"/>
      </c:catAx>
      <c:valAx>
        <c:axId val="12111324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11265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'Analysis 2024'!$K$132</c:f>
              <c:strCache>
                <c:ptCount val="1"/>
                <c:pt idx="0">
                  <c:v>Very important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'Analysis 2024'!$A$133:$A$144</c:f>
              <c:strCache>
                <c:ptCount val="12"/>
                <c:pt idx="0">
                  <c:v>Able to see how different sustainability issues are connected and find solutions  that consider how they affect each other</c:v>
                </c:pt>
                <c:pt idx="1">
                  <c:v>Able to think about both short-term and long-term options and understand how each might affect the world differently</c:v>
                </c:pt>
                <c:pt idx="2">
                  <c:v>Able to ask questions and think carefully about information, including where it comes from and if it's trustworthy, before forming opinions or solving problems</c:v>
                </c:pt>
                <c:pt idx="3">
                  <c:v>Able to use different types of knowledge and ideas (e.g. from different subjects, experts, or local experience) to help solve problems</c:v>
                </c:pt>
                <c:pt idx="4">
                  <c:v>Able to understand, respect, and appreciate different cultures, traditions, and ways of thinking</c:v>
                </c:pt>
                <c:pt idx="5">
                  <c:v>Able to set clear goals and create and complete step-by-step plans to achieve them effectively</c:v>
                </c:pt>
                <c:pt idx="6">
                  <c:v>Able to collaborate and communicate well with others while being understanding and caring about their feelings and needs</c:v>
                </c:pt>
                <c:pt idx="7">
                  <c:v>Able to think carefully about your own thoughts and feelings and understand how they affect your actions and behaviour</c:v>
                </c:pt>
                <c:pt idx="8">
                  <c:v>Able to think about how plans and actions will affect nature, and work to reduce any harm while increasing the benefits to it</c:v>
                </c:pt>
                <c:pt idx="9">
                  <c:v>Able to think about how plans will affect different groups and communities and work to reduce any harm while increasing the benefits</c:v>
                </c:pt>
                <c:pt idx="10">
                  <c:v>Understand how cultural norms and values shape our opinions and actions, and how to challenge them to support sustainability</c:v>
                </c:pt>
                <c:pt idx="11">
                  <c:v>Understand how power and influence works in our society, and the strategies that can be used to change the current situation</c:v>
                </c:pt>
              </c:strCache>
            </c:strRef>
          </c:cat>
          <c:val>
            <c:numRef>
              <c:f>'Analysis 2024'!$K$133:$K$144</c:f>
              <c:numCache>
                <c:formatCode>0.00%</c:formatCode>
                <c:ptCount val="12"/>
                <c:pt idx="0">
                  <c:v>0.42537313432835822</c:v>
                </c:pt>
                <c:pt idx="1">
                  <c:v>0.44029850746268656</c:v>
                </c:pt>
                <c:pt idx="2">
                  <c:v>0.47014925373134331</c:v>
                </c:pt>
                <c:pt idx="3">
                  <c:v>0.55970149253731338</c:v>
                </c:pt>
                <c:pt idx="4">
                  <c:v>0.55970149253731338</c:v>
                </c:pt>
                <c:pt idx="5">
                  <c:v>0.5149253731343284</c:v>
                </c:pt>
                <c:pt idx="6">
                  <c:v>0.53731343283582089</c:v>
                </c:pt>
                <c:pt idx="7">
                  <c:v>0.52238805970149249</c:v>
                </c:pt>
                <c:pt idx="8">
                  <c:v>0.5074626865671642</c:v>
                </c:pt>
                <c:pt idx="9">
                  <c:v>0.5149253731343284</c:v>
                </c:pt>
                <c:pt idx="10">
                  <c:v>0.5149253731343284</c:v>
                </c:pt>
                <c:pt idx="11">
                  <c:v>0.5074626865671642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5E-4110-96CE-EEED3AE98032}"/>
            </c:ext>
          </c:extLst>
        </c:ser>
        <c:ser>
          <c:idx val="1"/>
          <c:order val="1"/>
          <c:tx>
            <c:strRef>
              <c:f>'Analysis 2024'!$L$132</c:f>
              <c:strCache>
                <c:ptCount val="1"/>
                <c:pt idx="0">
                  <c:v>Somewhat important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'Analysis 2024'!$A$133:$A$144</c:f>
              <c:strCache>
                <c:ptCount val="12"/>
                <c:pt idx="0">
                  <c:v>Able to see how different sustainability issues are connected and find solutions  that consider how they affect each other</c:v>
                </c:pt>
                <c:pt idx="1">
                  <c:v>Able to think about both short-term and long-term options and understand how each might affect the world differently</c:v>
                </c:pt>
                <c:pt idx="2">
                  <c:v>Able to ask questions and think carefully about information, including where it comes from and if it's trustworthy, before forming opinions or solving problems</c:v>
                </c:pt>
                <c:pt idx="3">
                  <c:v>Able to use different types of knowledge and ideas (e.g. from different subjects, experts, or local experience) to help solve problems</c:v>
                </c:pt>
                <c:pt idx="4">
                  <c:v>Able to understand, respect, and appreciate different cultures, traditions, and ways of thinking</c:v>
                </c:pt>
                <c:pt idx="5">
                  <c:v>Able to set clear goals and create and complete step-by-step plans to achieve them effectively</c:v>
                </c:pt>
                <c:pt idx="6">
                  <c:v>Able to collaborate and communicate well with others while being understanding and caring about their feelings and needs</c:v>
                </c:pt>
                <c:pt idx="7">
                  <c:v>Able to think carefully about your own thoughts and feelings and understand how they affect your actions and behaviour</c:v>
                </c:pt>
                <c:pt idx="8">
                  <c:v>Able to think about how plans and actions will affect nature, and work to reduce any harm while increasing the benefits to it</c:v>
                </c:pt>
                <c:pt idx="9">
                  <c:v>Able to think about how plans will affect different groups and communities and work to reduce any harm while increasing the benefits</c:v>
                </c:pt>
                <c:pt idx="10">
                  <c:v>Understand how cultural norms and values shape our opinions and actions, and how to challenge them to support sustainability</c:v>
                </c:pt>
                <c:pt idx="11">
                  <c:v>Understand how power and influence works in our society, and the strategies that can be used to change the current situation</c:v>
                </c:pt>
              </c:strCache>
            </c:strRef>
          </c:cat>
          <c:val>
            <c:numRef>
              <c:f>'Analysis 2024'!$L$133:$L$144</c:f>
              <c:numCache>
                <c:formatCode>0.00%</c:formatCode>
                <c:ptCount val="12"/>
                <c:pt idx="0">
                  <c:v>0.30597014925373134</c:v>
                </c:pt>
                <c:pt idx="1">
                  <c:v>0.32835820895522388</c:v>
                </c:pt>
                <c:pt idx="2">
                  <c:v>0.29104477611940299</c:v>
                </c:pt>
                <c:pt idx="3">
                  <c:v>0.22388059701492538</c:v>
                </c:pt>
                <c:pt idx="4">
                  <c:v>0.23134328358208955</c:v>
                </c:pt>
                <c:pt idx="5">
                  <c:v>0.26119402985074625</c:v>
                </c:pt>
                <c:pt idx="6">
                  <c:v>0.2462686567164179</c:v>
                </c:pt>
                <c:pt idx="7">
                  <c:v>0.2537313432835821</c:v>
                </c:pt>
                <c:pt idx="8">
                  <c:v>0.29850746268656714</c:v>
                </c:pt>
                <c:pt idx="9">
                  <c:v>0.23880597014925373</c:v>
                </c:pt>
                <c:pt idx="10">
                  <c:v>0.22388059701492538</c:v>
                </c:pt>
                <c:pt idx="11">
                  <c:v>0.23880597014925373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5E-4110-96CE-EEED3AE98032}"/>
            </c:ext>
          </c:extLst>
        </c:ser>
        <c:ser>
          <c:idx val="2"/>
          <c:order val="2"/>
          <c:tx>
            <c:strRef>
              <c:f>'Analysis 2024'!$M$132</c:f>
              <c:strCache>
                <c:ptCount val="1"/>
                <c:pt idx="0">
                  <c:v>Neither important nor unimportant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'Analysis 2024'!$A$133:$A$144</c:f>
              <c:strCache>
                <c:ptCount val="12"/>
                <c:pt idx="0">
                  <c:v>Able to see how different sustainability issues are connected and find solutions  that consider how they affect each other</c:v>
                </c:pt>
                <c:pt idx="1">
                  <c:v>Able to think about both short-term and long-term options and understand how each might affect the world differently</c:v>
                </c:pt>
                <c:pt idx="2">
                  <c:v>Able to ask questions and think carefully about information, including where it comes from and if it's trustworthy, before forming opinions or solving problems</c:v>
                </c:pt>
                <c:pt idx="3">
                  <c:v>Able to use different types of knowledge and ideas (e.g. from different subjects, experts, or local experience) to help solve problems</c:v>
                </c:pt>
                <c:pt idx="4">
                  <c:v>Able to understand, respect, and appreciate different cultures, traditions, and ways of thinking</c:v>
                </c:pt>
                <c:pt idx="5">
                  <c:v>Able to set clear goals and create and complete step-by-step plans to achieve them effectively</c:v>
                </c:pt>
                <c:pt idx="6">
                  <c:v>Able to collaborate and communicate well with others while being understanding and caring about their feelings and needs</c:v>
                </c:pt>
                <c:pt idx="7">
                  <c:v>Able to think carefully about your own thoughts and feelings and understand how they affect your actions and behaviour</c:v>
                </c:pt>
                <c:pt idx="8">
                  <c:v>Able to think about how plans and actions will affect nature, and work to reduce any harm while increasing the benefits to it</c:v>
                </c:pt>
                <c:pt idx="9">
                  <c:v>Able to think about how plans will affect different groups and communities and work to reduce any harm while increasing the benefits</c:v>
                </c:pt>
                <c:pt idx="10">
                  <c:v>Understand how cultural norms and values shape our opinions and actions, and how to challenge them to support sustainability</c:v>
                </c:pt>
                <c:pt idx="11">
                  <c:v>Understand how power and influence works in our society, and the strategies that can be used to change the current situation</c:v>
                </c:pt>
              </c:strCache>
            </c:strRef>
          </c:cat>
          <c:val>
            <c:numRef>
              <c:f>'Analysis 2024'!$M$133:$M$144</c:f>
              <c:numCache>
                <c:formatCode>0.00%</c:formatCode>
                <c:ptCount val="12"/>
                <c:pt idx="0">
                  <c:v>8.2089552238805971E-2</c:v>
                </c:pt>
                <c:pt idx="1">
                  <c:v>6.7164179104477612E-2</c:v>
                </c:pt>
                <c:pt idx="2">
                  <c:v>8.2089552238805971E-2</c:v>
                </c:pt>
                <c:pt idx="3">
                  <c:v>5.2238805970149252E-2</c:v>
                </c:pt>
                <c:pt idx="4">
                  <c:v>5.9701492537313432E-2</c:v>
                </c:pt>
                <c:pt idx="5">
                  <c:v>5.2238805970149252E-2</c:v>
                </c:pt>
                <c:pt idx="6">
                  <c:v>6.7164179104477612E-2</c:v>
                </c:pt>
                <c:pt idx="7">
                  <c:v>5.2238805970149252E-2</c:v>
                </c:pt>
                <c:pt idx="8">
                  <c:v>4.4776119402985072E-2</c:v>
                </c:pt>
                <c:pt idx="9">
                  <c:v>7.4626865671641784E-2</c:v>
                </c:pt>
                <c:pt idx="10">
                  <c:v>0.11194029850746269</c:v>
                </c:pt>
                <c:pt idx="11">
                  <c:v>8.2089552238805971E-2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5E-4110-96CE-EEED3AE98032}"/>
            </c:ext>
          </c:extLst>
        </c:ser>
        <c:ser>
          <c:idx val="3"/>
          <c:order val="3"/>
          <c:tx>
            <c:strRef>
              <c:f>'Analysis 2024'!$N$132</c:f>
              <c:strCache>
                <c:ptCount val="1"/>
                <c:pt idx="0">
                  <c:v>Somewhat unimportant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'Analysis 2024'!$A$133:$A$144</c:f>
              <c:strCache>
                <c:ptCount val="12"/>
                <c:pt idx="0">
                  <c:v>Able to see how different sustainability issues are connected and find solutions  that consider how they affect each other</c:v>
                </c:pt>
                <c:pt idx="1">
                  <c:v>Able to think about both short-term and long-term options and understand how each might affect the world differently</c:v>
                </c:pt>
                <c:pt idx="2">
                  <c:v>Able to ask questions and think carefully about information, including where it comes from and if it's trustworthy, before forming opinions or solving problems</c:v>
                </c:pt>
                <c:pt idx="3">
                  <c:v>Able to use different types of knowledge and ideas (e.g. from different subjects, experts, or local experience) to help solve problems</c:v>
                </c:pt>
                <c:pt idx="4">
                  <c:v>Able to understand, respect, and appreciate different cultures, traditions, and ways of thinking</c:v>
                </c:pt>
                <c:pt idx="5">
                  <c:v>Able to set clear goals and create and complete step-by-step plans to achieve them effectively</c:v>
                </c:pt>
                <c:pt idx="6">
                  <c:v>Able to collaborate and communicate well with others while being understanding and caring about their feelings and needs</c:v>
                </c:pt>
                <c:pt idx="7">
                  <c:v>Able to think carefully about your own thoughts and feelings and understand how they affect your actions and behaviour</c:v>
                </c:pt>
                <c:pt idx="8">
                  <c:v>Able to think about how plans and actions will affect nature, and work to reduce any harm while increasing the benefits to it</c:v>
                </c:pt>
                <c:pt idx="9">
                  <c:v>Able to think about how plans will affect different groups and communities and work to reduce any harm while increasing the benefits</c:v>
                </c:pt>
                <c:pt idx="10">
                  <c:v>Understand how cultural norms and values shape our opinions and actions, and how to challenge them to support sustainability</c:v>
                </c:pt>
                <c:pt idx="11">
                  <c:v>Understand how power and influence works in our society, and the strategies that can be used to change the current situation</c:v>
                </c:pt>
              </c:strCache>
            </c:strRef>
          </c:cat>
          <c:val>
            <c:numRef>
              <c:f>'Analysis 2024'!$N$133:$N$144</c:f>
              <c:numCache>
                <c:formatCode>0.00%</c:formatCode>
                <c:ptCount val="12"/>
                <c:pt idx="0">
                  <c:v>5.2238805970149252E-2</c:v>
                </c:pt>
                <c:pt idx="1">
                  <c:v>5.9701492537313432E-2</c:v>
                </c:pt>
                <c:pt idx="2">
                  <c:v>5.2238805970149252E-2</c:v>
                </c:pt>
                <c:pt idx="3">
                  <c:v>4.4776119402985072E-2</c:v>
                </c:pt>
                <c:pt idx="4">
                  <c:v>4.4776119402985072E-2</c:v>
                </c:pt>
                <c:pt idx="5">
                  <c:v>3.7313432835820892E-2</c:v>
                </c:pt>
                <c:pt idx="6">
                  <c:v>2.2388059701492536E-2</c:v>
                </c:pt>
                <c:pt idx="7">
                  <c:v>3.7313432835820892E-2</c:v>
                </c:pt>
                <c:pt idx="8">
                  <c:v>3.7313432835820892E-2</c:v>
                </c:pt>
                <c:pt idx="9">
                  <c:v>4.4776119402985072E-2</c:v>
                </c:pt>
                <c:pt idx="10">
                  <c:v>3.7313432835820892E-2</c:v>
                </c:pt>
                <c:pt idx="11">
                  <c:v>2.9850746268656716E-2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25E-4110-96CE-EEED3AE98032}"/>
            </c:ext>
          </c:extLst>
        </c:ser>
        <c:ser>
          <c:idx val="4"/>
          <c:order val="4"/>
          <c:tx>
            <c:strRef>
              <c:f>'Analysis 2024'!$O$132</c:f>
              <c:strCache>
                <c:ptCount val="1"/>
                <c:pt idx="0">
                  <c:v>Very unimportant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'Analysis 2024'!$A$133:$A$144</c:f>
              <c:strCache>
                <c:ptCount val="12"/>
                <c:pt idx="0">
                  <c:v>Able to see how different sustainability issues are connected and find solutions  that consider how they affect each other</c:v>
                </c:pt>
                <c:pt idx="1">
                  <c:v>Able to think about both short-term and long-term options and understand how each might affect the world differently</c:v>
                </c:pt>
                <c:pt idx="2">
                  <c:v>Able to ask questions and think carefully about information, including where it comes from and if it's trustworthy, before forming opinions or solving problems</c:v>
                </c:pt>
                <c:pt idx="3">
                  <c:v>Able to use different types of knowledge and ideas (e.g. from different subjects, experts, or local experience) to help solve problems</c:v>
                </c:pt>
                <c:pt idx="4">
                  <c:v>Able to understand, respect, and appreciate different cultures, traditions, and ways of thinking</c:v>
                </c:pt>
                <c:pt idx="5">
                  <c:v>Able to set clear goals and create and complete step-by-step plans to achieve them effectively</c:v>
                </c:pt>
                <c:pt idx="6">
                  <c:v>Able to collaborate and communicate well with others while being understanding and caring about their feelings and needs</c:v>
                </c:pt>
                <c:pt idx="7">
                  <c:v>Able to think carefully about your own thoughts and feelings and understand how they affect your actions and behaviour</c:v>
                </c:pt>
                <c:pt idx="8">
                  <c:v>Able to think about how plans and actions will affect nature, and work to reduce any harm while increasing the benefits to it</c:v>
                </c:pt>
                <c:pt idx="9">
                  <c:v>Able to think about how plans will affect different groups and communities and work to reduce any harm while increasing the benefits</c:v>
                </c:pt>
                <c:pt idx="10">
                  <c:v>Understand how cultural norms and values shape our opinions and actions, and how to challenge them to support sustainability</c:v>
                </c:pt>
                <c:pt idx="11">
                  <c:v>Understand how power and influence works in our society, and the strategies that can be used to change the current situation</c:v>
                </c:pt>
              </c:strCache>
            </c:strRef>
          </c:cat>
          <c:val>
            <c:numRef>
              <c:f>'Analysis 2024'!$O$133:$O$144</c:f>
              <c:numCache>
                <c:formatCode>0.00%</c:formatCode>
                <c:ptCount val="12"/>
                <c:pt idx="0">
                  <c:v>5.2238805970149252E-2</c:v>
                </c:pt>
                <c:pt idx="1">
                  <c:v>2.2388059701492536E-2</c:v>
                </c:pt>
                <c:pt idx="2">
                  <c:v>2.2388059701492536E-2</c:v>
                </c:pt>
                <c:pt idx="3">
                  <c:v>2.2388059701492536E-2</c:v>
                </c:pt>
                <c:pt idx="4">
                  <c:v>0</c:v>
                </c:pt>
                <c:pt idx="5">
                  <c:v>2.9850746268656716E-2</c:v>
                </c:pt>
                <c:pt idx="6">
                  <c:v>2.9850746268656716E-2</c:v>
                </c:pt>
                <c:pt idx="7">
                  <c:v>1.4925373134328358E-2</c:v>
                </c:pt>
                <c:pt idx="8">
                  <c:v>1.4925373134328358E-2</c:v>
                </c:pt>
                <c:pt idx="9">
                  <c:v>2.9850746268656716E-2</c:v>
                </c:pt>
                <c:pt idx="10">
                  <c:v>7.462686567164179E-3</c:v>
                </c:pt>
                <c:pt idx="11">
                  <c:v>2.9850746268656716E-2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25E-4110-96CE-EEED3AE98032}"/>
            </c:ext>
          </c:extLst>
        </c:ser>
        <c:ser>
          <c:idx val="5"/>
          <c:order val="5"/>
          <c:tx>
            <c:strRef>
              <c:f>'Analysis 2024'!$P$132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'Analysis 2024'!$A$133:$A$144</c:f>
              <c:strCache>
                <c:ptCount val="12"/>
                <c:pt idx="0">
                  <c:v>Able to see how different sustainability issues are connected and find solutions  that consider how they affect each other</c:v>
                </c:pt>
                <c:pt idx="1">
                  <c:v>Able to think about both short-term and long-term options and understand how each might affect the world differently</c:v>
                </c:pt>
                <c:pt idx="2">
                  <c:v>Able to ask questions and think carefully about information, including where it comes from and if it's trustworthy, before forming opinions or solving problems</c:v>
                </c:pt>
                <c:pt idx="3">
                  <c:v>Able to use different types of knowledge and ideas (e.g. from different subjects, experts, or local experience) to help solve problems</c:v>
                </c:pt>
                <c:pt idx="4">
                  <c:v>Able to understand, respect, and appreciate different cultures, traditions, and ways of thinking</c:v>
                </c:pt>
                <c:pt idx="5">
                  <c:v>Able to set clear goals and create and complete step-by-step plans to achieve them effectively</c:v>
                </c:pt>
                <c:pt idx="6">
                  <c:v>Able to collaborate and communicate well with others while being understanding and caring about their feelings and needs</c:v>
                </c:pt>
                <c:pt idx="7">
                  <c:v>Able to think carefully about your own thoughts and feelings and understand how they affect your actions and behaviour</c:v>
                </c:pt>
                <c:pt idx="8">
                  <c:v>Able to think about how plans and actions will affect nature, and work to reduce any harm while increasing the benefits to it</c:v>
                </c:pt>
                <c:pt idx="9">
                  <c:v>Able to think about how plans will affect different groups and communities and work to reduce any harm while increasing the benefits</c:v>
                </c:pt>
                <c:pt idx="10">
                  <c:v>Understand how cultural norms and values shape our opinions and actions, and how to challenge them to support sustainability</c:v>
                </c:pt>
                <c:pt idx="11">
                  <c:v>Understand how power and influence works in our society, and the strategies that can be used to change the current situation</c:v>
                </c:pt>
              </c:strCache>
            </c:strRef>
          </c:cat>
          <c:val>
            <c:numRef>
              <c:f>'Analysis 2024'!$P$133:$P$144</c:f>
              <c:numCache>
                <c:formatCode>0.00%</c:formatCode>
                <c:ptCount val="12"/>
                <c:pt idx="0">
                  <c:v>7.462686567164179E-3</c:v>
                </c:pt>
                <c:pt idx="1">
                  <c:v>0</c:v>
                </c:pt>
                <c:pt idx="2">
                  <c:v>0</c:v>
                </c:pt>
                <c:pt idx="3">
                  <c:v>1.4925373134328358E-2</c:v>
                </c:pt>
                <c:pt idx="4">
                  <c:v>1.4925373134328358E-2</c:v>
                </c:pt>
                <c:pt idx="5">
                  <c:v>1.4925373134328358E-2</c:v>
                </c:pt>
                <c:pt idx="6">
                  <c:v>7.462686567164179E-3</c:v>
                </c:pt>
                <c:pt idx="7">
                  <c:v>7.462686567164179E-3</c:v>
                </c:pt>
                <c:pt idx="8">
                  <c:v>0</c:v>
                </c:pt>
                <c:pt idx="9">
                  <c:v>0</c:v>
                </c:pt>
                <c:pt idx="10">
                  <c:v>1.4925373134328358E-2</c:v>
                </c:pt>
                <c:pt idx="11">
                  <c:v>1.4925373134328358E-2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25E-4110-96CE-EEED3AE98032}"/>
            </c:ext>
          </c:extLst>
        </c:ser>
        <c:ser>
          <c:idx val="6"/>
          <c:order val="6"/>
          <c:tx>
            <c:strRef>
              <c:f>'Analysis 2024'!$Q$132</c:f>
              <c:strCache>
                <c:ptCount val="1"/>
                <c:pt idx="0">
                  <c:v>Rather not say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'Analysis 2024'!$A$133:$A$144</c:f>
              <c:strCache>
                <c:ptCount val="12"/>
                <c:pt idx="0">
                  <c:v>Able to see how different sustainability issues are connected and find solutions  that consider how they affect each other</c:v>
                </c:pt>
                <c:pt idx="1">
                  <c:v>Able to think about both short-term and long-term options and understand how each might affect the world differently</c:v>
                </c:pt>
                <c:pt idx="2">
                  <c:v>Able to ask questions and think carefully about information, including where it comes from and if it's trustworthy, before forming opinions or solving problems</c:v>
                </c:pt>
                <c:pt idx="3">
                  <c:v>Able to use different types of knowledge and ideas (e.g. from different subjects, experts, or local experience) to help solve problems</c:v>
                </c:pt>
                <c:pt idx="4">
                  <c:v>Able to understand, respect, and appreciate different cultures, traditions, and ways of thinking</c:v>
                </c:pt>
                <c:pt idx="5">
                  <c:v>Able to set clear goals and create and complete step-by-step plans to achieve them effectively</c:v>
                </c:pt>
                <c:pt idx="6">
                  <c:v>Able to collaborate and communicate well with others while being understanding and caring about their feelings and needs</c:v>
                </c:pt>
                <c:pt idx="7">
                  <c:v>Able to think carefully about your own thoughts and feelings and understand how they affect your actions and behaviour</c:v>
                </c:pt>
                <c:pt idx="8">
                  <c:v>Able to think about how plans and actions will affect nature, and work to reduce any harm while increasing the benefits to it</c:v>
                </c:pt>
                <c:pt idx="9">
                  <c:v>Able to think about how plans will affect different groups and communities and work to reduce any harm while increasing the benefits</c:v>
                </c:pt>
                <c:pt idx="10">
                  <c:v>Understand how cultural norms and values shape our opinions and actions, and how to challenge them to support sustainability</c:v>
                </c:pt>
                <c:pt idx="11">
                  <c:v>Understand how power and influence works in our society, and the strategies that can be used to change the current situation</c:v>
                </c:pt>
              </c:strCache>
            </c:strRef>
          </c:cat>
          <c:val>
            <c:numRef>
              <c:f>'Analysis 2024'!$Q$133:$Q$144</c:f>
              <c:numCache>
                <c:formatCode>0.00%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2.2388059701492536E-2</c:v>
                </c:pt>
                <c:pt idx="8">
                  <c:v>7.462686567164179E-3</c:v>
                </c:pt>
                <c:pt idx="9">
                  <c:v>7.462686567164179E-3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25E-4110-96CE-EEED3AE980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5009007"/>
        <c:axId val="995006095"/>
      </c:barChart>
      <c:catAx>
        <c:axId val="995009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5006095"/>
        <c:crosses val="autoZero"/>
        <c:auto val="1"/>
        <c:lblAlgn val="ctr"/>
        <c:lblOffset val="100"/>
        <c:noMultiLvlLbl val="0"/>
      </c:catAx>
      <c:valAx>
        <c:axId val="995006095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5009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25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982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022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558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325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571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354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173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555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702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11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08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93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34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359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27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43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88AB3D2-E44A-46BA-BD93-942622B3FC84}" type="datetimeFigureOut">
              <a:rPr lang="en-GB" smtClean="0"/>
              <a:t>14/02/2025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AEDC749-737C-47D8-956E-9A0DB43D8D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647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43346-1121-4B5C-A21D-DB5B81CA44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DMU’s SOS Skills Survey Data </a:t>
            </a:r>
            <a:br>
              <a:rPr lang="en-GB" dirty="0"/>
            </a:br>
            <a:r>
              <a:rPr lang="en-GB" dirty="0"/>
              <a:t>2016 -2024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BEC292-804A-41A4-95AE-DEA03A8CFF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By the DMU Sustainability team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D470324-0465-4B53-9361-3FED1BD79E2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2709" y="5006065"/>
            <a:ext cx="3190313" cy="137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834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85D81-5BBF-4EA6-BC66-74D8A888D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733" y="496447"/>
            <a:ext cx="10653712" cy="1752599"/>
          </a:xfrm>
        </p:spPr>
        <p:txBody>
          <a:bodyPr>
            <a:normAutofit fontScale="90000"/>
          </a:bodyPr>
          <a:lstStyle/>
          <a:p>
            <a:pPr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GB" sz="3100" u="sng" dirty="0"/>
              <a:t>We’d also like to hear more about your experiences of learning linked to </a:t>
            </a:r>
            <a:br>
              <a:rPr lang="en-GB" sz="3100" u="sng" dirty="0"/>
            </a:br>
            <a:r>
              <a:rPr lang="en-GB" sz="3100" u="sng" dirty="0"/>
              <a:t>colonialism. To what extent do you agree or disagree with the following statement:</a:t>
            </a:r>
            <a:br>
              <a:rPr lang="en-GB" sz="3100" u="sng" dirty="0"/>
            </a:br>
            <a:r>
              <a:rPr lang="en-GB" sz="3100" u="sng" dirty="0"/>
              <a:t>“Through my time my place of study so far, I’ve learnt…”</a:t>
            </a:r>
            <a:br>
              <a:rPr lang="en-GB" sz="4000" dirty="0"/>
            </a:br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6192C96-3BD1-44EB-AA39-1909CDFEFA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6421225"/>
              </p:ext>
            </p:extLst>
          </p:nvPr>
        </p:nvGraphicFramePr>
        <p:xfrm>
          <a:off x="2226625" y="2455334"/>
          <a:ext cx="9136457" cy="4126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0973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C8395-A9FB-462B-B6F4-4F2DB57DE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6711" y="135466"/>
            <a:ext cx="10018713" cy="1752599"/>
          </a:xfrm>
        </p:spPr>
        <p:txBody>
          <a:bodyPr>
            <a:normAutofit fontScale="90000"/>
          </a:bodyPr>
          <a:lstStyle/>
          <a:p>
            <a:pPr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GB" sz="3200" u="sng" dirty="0"/>
              <a:t>Thinking of your time at your current place of study, which of the following issues </a:t>
            </a:r>
            <a:br>
              <a:rPr lang="en-GB" sz="3200" u="sng" dirty="0"/>
            </a:br>
            <a:r>
              <a:rPr lang="en-GB" sz="3200" u="sng" dirty="0"/>
              <a:t>been covered in the teaching so far? </a:t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A775F28-96C4-403F-BBC3-D23303C58F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4759162"/>
              </p:ext>
            </p:extLst>
          </p:nvPr>
        </p:nvGraphicFramePr>
        <p:xfrm>
          <a:off x="2103478" y="1599502"/>
          <a:ext cx="7985043" cy="5123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7643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000A5-73A1-4FA4-9D96-823B74EF7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5067" y="143933"/>
            <a:ext cx="9945157" cy="1752599"/>
          </a:xfrm>
        </p:spPr>
        <p:txBody>
          <a:bodyPr>
            <a:noAutofit/>
          </a:bodyPr>
          <a:lstStyle/>
          <a:p>
            <a:pPr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GB" sz="3200" u="sng" dirty="0"/>
              <a:t>How important do you think it is for your future employers that the people they </a:t>
            </a:r>
            <a:br>
              <a:rPr lang="en-GB" sz="3200" u="sng" dirty="0"/>
            </a:br>
            <a:r>
              <a:rPr lang="en-GB" sz="3200" u="sng" dirty="0"/>
              <a:t>hire have these skills and understanding?</a:t>
            </a:r>
            <a:br>
              <a:rPr lang="en-GB" sz="3200" dirty="0"/>
            </a:br>
            <a:endParaRPr lang="en-GB" sz="32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BE99F4D-ADD4-498A-91FA-A61D4A8389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5136977"/>
              </p:ext>
            </p:extLst>
          </p:nvPr>
        </p:nvGraphicFramePr>
        <p:xfrm>
          <a:off x="2789717" y="1438331"/>
          <a:ext cx="8395855" cy="5419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0978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5FEAF06-3CA1-446B-B114-E8CCCC3B63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01" y="89928"/>
            <a:ext cx="11904566" cy="665800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9F92E58-C497-4F1B-BAD6-D78657E78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600" y="448733"/>
            <a:ext cx="7882467" cy="1325563"/>
          </a:xfrm>
        </p:spPr>
        <p:txBody>
          <a:bodyPr>
            <a:normAutofit fontScale="90000"/>
          </a:bodyPr>
          <a:lstStyle/>
          <a:p>
            <a:r>
              <a:rPr lang="en-GB" sz="3600" b="1" u="sng" dirty="0"/>
              <a:t>My</a:t>
            </a:r>
            <a:r>
              <a:rPr lang="en-GB" sz="3600" b="1" u="sng" baseline="0" dirty="0"/>
              <a:t> university / college takes action to limit negative effect it has on people and the environment</a:t>
            </a:r>
            <a:br>
              <a:rPr lang="en-GB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5173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8572858-770A-4912-AFD9-7A57C886D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04" y="93133"/>
            <a:ext cx="11976152" cy="665868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F4FDCB-2D5B-4DEE-B221-95FB09D75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7273" y="106178"/>
            <a:ext cx="8734423" cy="1752599"/>
          </a:xfrm>
        </p:spPr>
        <p:txBody>
          <a:bodyPr>
            <a:normAutofit fontScale="90000"/>
          </a:bodyPr>
          <a:lstStyle/>
          <a:p>
            <a:r>
              <a:rPr lang="en-GB" sz="3600" b="1" u="sng" dirty="0"/>
              <a:t>My</a:t>
            </a:r>
            <a:r>
              <a:rPr lang="en-GB" sz="3600" b="1" u="sng" baseline="0" dirty="0"/>
              <a:t> students' union takes action to limit negative effect it has on people and the environment</a:t>
            </a:r>
            <a:br>
              <a:rPr lang="en-GB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44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5941BF8-8C4C-4DBA-A90B-5FB1BDA2C7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51" y="96818"/>
            <a:ext cx="11935897" cy="665111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19F1E25-FC5B-4E27-8E77-12D6FC895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0" y="211667"/>
            <a:ext cx="8939748" cy="1752599"/>
          </a:xfrm>
        </p:spPr>
        <p:txBody>
          <a:bodyPr>
            <a:normAutofit fontScale="90000"/>
          </a:bodyPr>
          <a:lstStyle/>
          <a:p>
            <a:r>
              <a:rPr lang="en-GB" sz="3600" b="1" u="sng" dirty="0"/>
              <a:t>Being</a:t>
            </a:r>
            <a:r>
              <a:rPr lang="en-GB" sz="3600" b="1" u="sng" baseline="0" dirty="0"/>
              <a:t> a student at my university / college encourages me to think and act to help the environment, and other people</a:t>
            </a:r>
            <a:br>
              <a:rPr lang="en-GB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615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43D6F48-080F-44B8-83CC-7294B671DD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52" y="137351"/>
            <a:ext cx="11946779" cy="65833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B5476D-4B41-4631-A895-314012DDE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1906" y="247416"/>
            <a:ext cx="8934342" cy="1752599"/>
          </a:xfrm>
        </p:spPr>
        <p:txBody>
          <a:bodyPr>
            <a:normAutofit fontScale="90000"/>
          </a:bodyPr>
          <a:lstStyle/>
          <a:p>
            <a:r>
              <a:rPr lang="en-US" sz="3600" b="1" u="sng" dirty="0"/>
              <a:t>Sustainable</a:t>
            </a:r>
            <a:r>
              <a:rPr lang="en-US" sz="3600" b="1" u="sng" baseline="0" dirty="0"/>
              <a:t> development is something which universities / college should actively incorporate and promote</a:t>
            </a:r>
            <a:br>
              <a:rPr lang="en-US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342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6EDFC61-1079-491E-8FE1-8C944BE077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41" y="103022"/>
            <a:ext cx="11970526" cy="66519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D13DC4-B975-4E4A-9817-CCF6520E7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2134" y="221555"/>
            <a:ext cx="8541526" cy="1752599"/>
          </a:xfrm>
        </p:spPr>
        <p:txBody>
          <a:bodyPr>
            <a:normAutofit fontScale="90000"/>
          </a:bodyPr>
          <a:lstStyle/>
          <a:p>
            <a:r>
              <a:rPr lang="en-US" sz="3600" b="1" u="sng" dirty="0"/>
              <a:t>Sustainable</a:t>
            </a:r>
            <a:r>
              <a:rPr lang="en-US" sz="3600" b="1" u="sng" baseline="0" dirty="0"/>
              <a:t> development is something which all university / college courses should actively incorporate and promote</a:t>
            </a:r>
            <a:br>
              <a:rPr lang="en-US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826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16E307E-5BFE-46F4-A2C2-C37FFC52B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79" y="92208"/>
            <a:ext cx="11966788" cy="66808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EBF124-120D-4292-8F98-782C5D72D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9333" y="228600"/>
            <a:ext cx="7997823" cy="1752599"/>
          </a:xfrm>
        </p:spPr>
        <p:txBody>
          <a:bodyPr>
            <a:normAutofit fontScale="90000"/>
          </a:bodyPr>
          <a:lstStyle/>
          <a:p>
            <a:r>
              <a:rPr lang="en-US" sz="3600" b="1" u="sng" dirty="0"/>
              <a:t>Sustainable</a:t>
            </a:r>
            <a:r>
              <a:rPr lang="en-US" sz="3600" b="1" u="sng" baseline="0" dirty="0"/>
              <a:t> development is something all course tutors should be required to incorporate within their teaching</a:t>
            </a:r>
            <a:br>
              <a:rPr lang="en-US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38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8B25612-8CC1-45AD-80A6-62E6F2863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68" y="85447"/>
            <a:ext cx="11977899" cy="67030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858A536-79E1-4826-910B-DF2747A3F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3534" y="177800"/>
            <a:ext cx="7388223" cy="1752599"/>
          </a:xfrm>
        </p:spPr>
        <p:txBody>
          <a:bodyPr>
            <a:normAutofit fontScale="90000"/>
          </a:bodyPr>
          <a:lstStyle/>
          <a:p>
            <a:r>
              <a:rPr lang="en-GB" sz="3600" b="1" u="sng" dirty="0"/>
              <a:t>Sustainable</a:t>
            </a:r>
            <a:r>
              <a:rPr lang="en-GB" sz="3600" b="1" u="sng" baseline="0" dirty="0"/>
              <a:t> development is something which I would like to know more about</a:t>
            </a:r>
            <a:br>
              <a:rPr lang="en-GB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713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43ABC3A-B96D-4D26-B58A-6F13BE029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248" y="117383"/>
            <a:ext cx="11896351" cy="66100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3DA3F5-8B94-4178-9668-9DCAE8B6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8308" y="502807"/>
            <a:ext cx="8641291" cy="1752599"/>
          </a:xfrm>
        </p:spPr>
        <p:txBody>
          <a:bodyPr>
            <a:normAutofit fontScale="90000"/>
          </a:bodyPr>
          <a:lstStyle/>
          <a:p>
            <a:r>
              <a:rPr lang="en-US" sz="3600" b="1" u="sng" dirty="0"/>
              <a:t>To</a:t>
            </a:r>
            <a:r>
              <a:rPr lang="en-US" sz="3600" b="1" u="sng" baseline="0" dirty="0"/>
              <a:t> what extent, if any, do you agree that universities / colleges should be obliged to develop student's social and environmental skills as part of their course?</a:t>
            </a:r>
            <a:br>
              <a:rPr lang="en-US" sz="4400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4740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178</TotalTime>
  <Words>258</Words>
  <Application>Microsoft Office PowerPoint</Application>
  <PresentationFormat>Widescreen</PresentationFormat>
  <Paragraphs>13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Corbel</vt:lpstr>
      <vt:lpstr>Parallax</vt:lpstr>
      <vt:lpstr>DMU’s SOS Skills Survey Data  2016 -2024</vt:lpstr>
      <vt:lpstr>My university / college takes action to limit negative effect it has on people and the environment </vt:lpstr>
      <vt:lpstr>My students' union takes action to limit negative effect it has on people and the environment </vt:lpstr>
      <vt:lpstr>Being a student at my university / college encourages me to think and act to help the environment, and other people </vt:lpstr>
      <vt:lpstr>Sustainable development is something which universities / college should actively incorporate and promote </vt:lpstr>
      <vt:lpstr>Sustainable development is something which all university / college courses should actively incorporate and promote </vt:lpstr>
      <vt:lpstr>Sustainable development is something all course tutors should be required to incorporate within their teaching </vt:lpstr>
      <vt:lpstr>Sustainable development is something which I would like to know more about </vt:lpstr>
      <vt:lpstr>To what extent, if any, do you agree that universities / colleges should be obliged to develop student's social and environmental skills as part of their course? </vt:lpstr>
      <vt:lpstr>We’d also like to hear more about your experiences of learning linked to  colonialism. To what extent do you agree or disagree with the following statement: “Through my time my place of study so far, I’ve learnt…” </vt:lpstr>
      <vt:lpstr>Thinking of your time at your current place of study, which of the following issues  been covered in the teaching so far?  </vt:lpstr>
      <vt:lpstr>How important do you think it is for your future employers that the people they  hire have these skills and understanding?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 Skills Survey Data 2024</dc:title>
  <dc:creator>Adam Sandy-Kyari</dc:creator>
  <cp:lastModifiedBy>Adam Sandy-Kyari</cp:lastModifiedBy>
  <cp:revision>28</cp:revision>
  <dcterms:created xsi:type="dcterms:W3CDTF">2024-12-11T16:02:19Z</dcterms:created>
  <dcterms:modified xsi:type="dcterms:W3CDTF">2025-02-14T10:39:52Z</dcterms:modified>
</cp:coreProperties>
</file>